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4" r:id="rId3"/>
    <p:sldId id="285" r:id="rId4"/>
    <p:sldId id="257" r:id="rId5"/>
    <p:sldId id="258" r:id="rId6"/>
    <p:sldId id="259" r:id="rId7"/>
    <p:sldId id="260" r:id="rId8"/>
    <p:sldId id="261" r:id="rId9"/>
    <p:sldId id="262" r:id="rId10"/>
    <p:sldId id="282" r:id="rId11"/>
    <p:sldId id="28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7" r:id="rId28"/>
    <p:sldId id="280" r:id="rId29"/>
  </p:sldIdLst>
  <p:sldSz cx="9144000" cy="6858000" type="screen4x3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1500" y="6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5345176"/>
            <a:ext cx="8629650" cy="118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1118616" y="2686811"/>
            <a:ext cx="1568196" cy="5532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1933955" y="2686811"/>
            <a:ext cx="1972056" cy="5532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3153155" y="2686811"/>
            <a:ext cx="1566671" cy="5532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3966971" y="2686811"/>
            <a:ext cx="1972055" cy="553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5186171" y="2686811"/>
            <a:ext cx="3191255" cy="5532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7624571" y="2686811"/>
            <a:ext cx="905255" cy="55321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129157" y="2094865"/>
            <a:ext cx="6885685" cy="7391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800" b="0" i="0">
                <a:solidFill>
                  <a:srgbClr val="4E3A2F"/>
                </a:solidFill>
                <a:latin typeface="SimSun"/>
                <a:cs typeface="SimSu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14350" y="1053211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E3A2F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4E3A2F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E3A2F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14350" y="1053211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E3A2F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514350" y="1046099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514350" y="1053211"/>
            <a:ext cx="8629650" cy="119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9144000" cy="68579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83540" y="588517"/>
            <a:ext cx="8376919" cy="557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E3A2F"/>
                </a:solidFill>
                <a:latin typeface="Franklin Gothic Medium"/>
                <a:cs typeface="Franklin Gothic Medium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4929" y="1577339"/>
            <a:ext cx="8994140" cy="4495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4E3A2F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11/8/2016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691880" y="6533130"/>
            <a:ext cx="230504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D28E27"/>
                </a:solidFill>
                <a:latin typeface="Franklin Gothic Book"/>
                <a:cs typeface="Franklin Gothic Book"/>
              </a:defRPr>
            </a:lvl1pPr>
          </a:lstStyle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‹#›</a:t>
            </a:fld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jp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wmf"/><Relationship Id="rId4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46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emf"/><Relationship Id="rId5" Type="http://schemas.openxmlformats.org/officeDocument/2006/relationships/image" Target="../media/image20.emf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65760">
              <a:lnSpc>
                <a:spcPct val="100000"/>
              </a:lnSpc>
            </a:pPr>
            <a:r>
              <a:rPr dirty="0">
                <a:latin typeface="Franklin Gothic Medium"/>
                <a:cs typeface="Franklin Gothic Medium"/>
              </a:rPr>
              <a:t>E</a:t>
            </a:r>
            <a:r>
              <a:rPr spc="-5" dirty="0">
                <a:latin typeface="Franklin Gothic Medium"/>
                <a:cs typeface="Franklin Gothic Medium"/>
              </a:rPr>
              <a:t>M</a:t>
            </a:r>
            <a:r>
              <a:rPr dirty="0"/>
              <a:t>算法</a:t>
            </a:r>
            <a:r>
              <a:rPr dirty="0">
                <a:latin typeface="Franklin Gothic Medium"/>
                <a:cs typeface="Franklin Gothic Medium"/>
              </a:rPr>
              <a:t>——</a:t>
            </a:r>
            <a:r>
              <a:rPr dirty="0"/>
              <a:t>最大期望算法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最大似然估计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219200"/>
            <a:ext cx="8991600" cy="555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752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最大似然估计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306" y="1345040"/>
            <a:ext cx="9172306" cy="504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40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2461260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007107" y="1036319"/>
            <a:ext cx="681228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EXAMPLE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709152" y="6533130"/>
            <a:ext cx="19621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310"/>
              </a:lnSpc>
            </a:pPr>
            <a:r>
              <a:rPr sz="1200" spc="-35" dirty="0">
                <a:solidFill>
                  <a:srgbClr val="D28E27"/>
                </a:solidFill>
                <a:latin typeface="Franklin Gothic Book"/>
                <a:cs typeface="Franklin Gothic Book"/>
              </a:rPr>
              <a:t>10</a:t>
            </a:r>
            <a:endParaRPr sz="1200">
              <a:latin typeface="Franklin Gothic Book"/>
              <a:cs typeface="Franklin Gothic 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3540" y="1573529"/>
            <a:ext cx="8513445" cy="37045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6350" indent="-3429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设某工序生产的产品的不合格率为 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p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，抽 </a:t>
            </a:r>
            <a:r>
              <a:rPr sz="3200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n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个 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产品作检验，发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现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有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T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个不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合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格，</a:t>
            </a:r>
            <a:r>
              <a:rPr sz="3200" spc="-10" dirty="0">
                <a:solidFill>
                  <a:srgbClr val="4E3A2F"/>
                </a:solidFill>
                <a:latin typeface="PMingLiU"/>
                <a:cs typeface="PMingLiU"/>
              </a:rPr>
              <a:t>试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求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p</a:t>
            </a:r>
            <a:r>
              <a:rPr sz="3200" spc="-10" dirty="0">
                <a:solidFill>
                  <a:srgbClr val="4E3A2F"/>
                </a:solidFill>
                <a:latin typeface="PMingLiU"/>
                <a:cs typeface="PMingLiU"/>
              </a:rPr>
              <a:t>的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极大  似然估计．</a:t>
            </a:r>
            <a:endParaRPr sz="3200">
              <a:latin typeface="PMingLiU"/>
              <a:cs typeface="PMingLiU"/>
            </a:endParaRPr>
          </a:p>
          <a:p>
            <a:pPr marL="469900" marR="5080" indent="456565">
              <a:lnSpc>
                <a:spcPct val="99700"/>
              </a:lnSpc>
              <a:spcBef>
                <a:spcPts val="710"/>
              </a:spcBef>
            </a:pPr>
            <a:r>
              <a:rPr sz="2800" spc="-10" dirty="0">
                <a:solidFill>
                  <a:srgbClr val="4E3A2F"/>
                </a:solidFill>
                <a:latin typeface="PMingLiU"/>
                <a:cs typeface="PMingLiU"/>
              </a:rPr>
              <a:t>分析：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设</a:t>
            </a:r>
            <a:r>
              <a:rPr sz="2800" spc="-10" dirty="0">
                <a:solidFill>
                  <a:srgbClr val="4E3A2F"/>
                </a:solidFill>
                <a:latin typeface="Maiandra GD"/>
                <a:cs typeface="Maiandra GD"/>
              </a:rPr>
              <a:t>X</a:t>
            </a:r>
            <a:r>
              <a:rPr sz="2800" spc="-10" dirty="0">
                <a:solidFill>
                  <a:srgbClr val="4E3A2F"/>
                </a:solidFill>
                <a:latin typeface="PMingLiU"/>
                <a:cs typeface="PMingLiU"/>
              </a:rPr>
              <a:t>是抽查一个产品时的不合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格</a:t>
            </a:r>
            <a:r>
              <a:rPr sz="2800" spc="-10" dirty="0">
                <a:solidFill>
                  <a:srgbClr val="4E3A2F"/>
                </a:solidFill>
                <a:latin typeface="PMingLiU"/>
                <a:cs typeface="PMingLiU"/>
              </a:rPr>
              <a:t>个数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2800" spc="0" dirty="0">
                <a:solidFill>
                  <a:srgbClr val="4E3A2F"/>
                </a:solidFill>
                <a:latin typeface="PMingLiU"/>
                <a:cs typeface="PMingLiU"/>
              </a:rPr>
              <a:t>则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X  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服从参数的二点分布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b(1,p).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抽查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n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个产品，得样本  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1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,X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2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,…X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3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，其观察值为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1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,x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2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,...,x</a:t>
            </a:r>
            <a:r>
              <a:rPr sz="2775" baseline="-21021" dirty="0">
                <a:solidFill>
                  <a:srgbClr val="4E3A2F"/>
                </a:solidFill>
                <a:latin typeface="Maiandra GD"/>
                <a:cs typeface="Maiandra GD"/>
              </a:rPr>
              <a:t>3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，加入样本有</a:t>
            </a:r>
            <a:r>
              <a:rPr sz="2800" dirty="0">
                <a:solidFill>
                  <a:srgbClr val="4E3A2F"/>
                </a:solidFill>
                <a:latin typeface="Maiandra GD"/>
                <a:cs typeface="Maiandra GD"/>
              </a:rPr>
              <a:t>T</a:t>
            </a:r>
            <a:r>
              <a:rPr sz="2800" dirty="0">
                <a:solidFill>
                  <a:srgbClr val="4E3A2F"/>
                </a:solidFill>
                <a:latin typeface="PMingLiU"/>
                <a:cs typeface="PMingLiU"/>
              </a:rPr>
              <a:t>个  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不合格，表示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x</a:t>
            </a:r>
            <a:r>
              <a:rPr sz="2775" spc="-7" baseline="-21021" dirty="0">
                <a:solidFill>
                  <a:srgbClr val="4E3A2F"/>
                </a:solidFill>
                <a:latin typeface="Maiandra GD"/>
                <a:cs typeface="Maiandra GD"/>
              </a:rPr>
              <a:t>1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,x</a:t>
            </a:r>
            <a:r>
              <a:rPr sz="2775" spc="-7" baseline="-21021" dirty="0">
                <a:solidFill>
                  <a:srgbClr val="4E3A2F"/>
                </a:solidFill>
                <a:latin typeface="Maiandra GD"/>
                <a:cs typeface="Maiandra GD"/>
              </a:rPr>
              <a:t>2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,...,x</a:t>
            </a:r>
            <a:r>
              <a:rPr sz="2775" spc="-7" baseline="-21021" dirty="0">
                <a:solidFill>
                  <a:srgbClr val="4E3A2F"/>
                </a:solidFill>
                <a:latin typeface="Maiandra GD"/>
                <a:cs typeface="Maiandra GD"/>
              </a:rPr>
              <a:t>3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中有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T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个取值为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1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n-T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个取  值为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0.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按照离散分布场合方法，求</a:t>
            </a:r>
            <a:r>
              <a:rPr sz="2800" spc="-5" dirty="0">
                <a:solidFill>
                  <a:srgbClr val="4E3A2F"/>
                </a:solidFill>
                <a:latin typeface="Maiandra GD"/>
                <a:cs typeface="Maiandra GD"/>
              </a:rPr>
              <a:t>p</a:t>
            </a:r>
            <a:r>
              <a:rPr sz="2800" spc="-5" dirty="0">
                <a:solidFill>
                  <a:srgbClr val="4E3A2F"/>
                </a:solidFill>
                <a:latin typeface="PMingLiU"/>
                <a:cs typeface="PMingLiU"/>
              </a:rPr>
              <a:t>的极大似然估计</a:t>
            </a:r>
            <a:endParaRPr sz="280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457199"/>
            <a:ext cx="9139960" cy="57150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14813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27175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3540" y="117347"/>
            <a:ext cx="8562340" cy="62247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200" dirty="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925"/>
              </a:spcBef>
            </a:pPr>
            <a:r>
              <a:rPr sz="3600" dirty="0">
                <a:solidFill>
                  <a:srgbClr val="4E3A2F"/>
                </a:solidFill>
                <a:latin typeface="SimSun"/>
                <a:cs typeface="SimSun"/>
              </a:rPr>
              <a:t>小结</a:t>
            </a:r>
            <a:endParaRPr sz="3600" dirty="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900" dirty="0">
              <a:latin typeface="Times New Roman"/>
              <a:cs typeface="Times New Roman"/>
            </a:endParaRPr>
          </a:p>
          <a:p>
            <a:pPr marL="469900" marR="5080" indent="-457200">
              <a:lnSpc>
                <a:spcPct val="100099"/>
              </a:lnSpc>
              <a:buFont typeface="Arial" panose="020B0604020202020204" pitchFamily="34" charset="0"/>
              <a:buChar char="•"/>
            </a:pPr>
            <a:r>
              <a:rPr sz="3200" spc="-5" dirty="0" err="1">
                <a:solidFill>
                  <a:srgbClr val="4E3A2F"/>
                </a:solidFill>
                <a:latin typeface="PMingLiU"/>
                <a:cs typeface="PMingLiU"/>
              </a:rPr>
              <a:t>极大似然估计，只是一种概率论在统计学的应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用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，它是参数估计的方法之一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lang="en-US" sz="3200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469900" marR="5080" indent="-457200">
              <a:lnSpc>
                <a:spcPct val="100099"/>
              </a:lnSpc>
              <a:buFont typeface="Arial" panose="020B0604020202020204" pitchFamily="34" charset="0"/>
              <a:buChar char="•"/>
            </a:pP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已知某个随机样本满足某种概率分布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，但是其中具体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3200" spc="5" dirty="0" err="1" smtClean="0">
                <a:solidFill>
                  <a:srgbClr val="4E3A2F"/>
                </a:solidFill>
                <a:latin typeface="PMingLiU"/>
                <a:cs typeface="PMingLiU"/>
              </a:rPr>
              <a:t>的参</a:t>
            </a:r>
            <a:r>
              <a:rPr sz="3200" spc="-15" dirty="0" err="1" smtClean="0">
                <a:solidFill>
                  <a:srgbClr val="4E3A2F"/>
                </a:solidFill>
                <a:latin typeface="PMingLiU"/>
                <a:cs typeface="PMingLiU"/>
              </a:rPr>
              <a:t>数</a:t>
            </a:r>
            <a:r>
              <a:rPr sz="3200" spc="5" dirty="0" err="1" smtClean="0">
                <a:solidFill>
                  <a:srgbClr val="4E3A2F"/>
                </a:solidFill>
                <a:latin typeface="PMingLiU"/>
                <a:cs typeface="PMingLiU"/>
              </a:rPr>
              <a:t>不清</a:t>
            </a:r>
            <a:r>
              <a:rPr sz="3200" spc="-15" dirty="0" err="1" smtClean="0">
                <a:solidFill>
                  <a:srgbClr val="4E3A2F"/>
                </a:solidFill>
                <a:latin typeface="PMingLiU"/>
                <a:cs typeface="PMingLiU"/>
              </a:rPr>
              <a:t>楚</a:t>
            </a:r>
            <a:r>
              <a:rPr sz="3200" spc="5" dirty="0" err="1">
                <a:solidFill>
                  <a:srgbClr val="4E3A2F"/>
                </a:solidFill>
                <a:latin typeface="PMingLiU"/>
                <a:cs typeface="PMingLiU"/>
              </a:rPr>
              <a:t>，参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数</a:t>
            </a:r>
            <a:r>
              <a:rPr sz="3200" spc="5" dirty="0" err="1">
                <a:solidFill>
                  <a:srgbClr val="4E3A2F"/>
                </a:solidFill>
                <a:latin typeface="PMingLiU"/>
                <a:cs typeface="PMingLiU"/>
              </a:rPr>
              <a:t>估计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就</a:t>
            </a:r>
            <a:r>
              <a:rPr sz="3200" spc="5" dirty="0" err="1">
                <a:solidFill>
                  <a:srgbClr val="4E3A2F"/>
                </a:solidFill>
                <a:latin typeface="PMingLiU"/>
                <a:cs typeface="PMingLiU"/>
              </a:rPr>
              <a:t>是通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过</a:t>
            </a:r>
            <a:r>
              <a:rPr sz="3200" spc="5" dirty="0" err="1">
                <a:solidFill>
                  <a:srgbClr val="4E3A2F"/>
                </a:solidFill>
                <a:latin typeface="PMingLiU"/>
                <a:cs typeface="PMingLiU"/>
              </a:rPr>
              <a:t>若干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次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试验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  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观察其结果，利用结果推出参数的大概值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lang="en-US" sz="3200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469900" marR="5080" indent="-457200">
              <a:lnSpc>
                <a:spcPct val="100099"/>
              </a:lnSpc>
              <a:buFont typeface="Arial" panose="020B0604020202020204" pitchFamily="34" charset="0"/>
              <a:buChar char="•"/>
            </a:pP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最 大似然估计是建立在这样的思想上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：</a:t>
            </a:r>
            <a:r>
              <a:rPr sz="3200" dirty="0" smtClean="0">
                <a:solidFill>
                  <a:srgbClr val="FF0000"/>
                </a:solidFill>
                <a:latin typeface="PMingLiU"/>
                <a:cs typeface="PMingLiU"/>
              </a:rPr>
              <a:t>已知某个参数能使这个样本出现的概率最大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，</a:t>
            </a:r>
            <a:r>
              <a:rPr sz="3200" dirty="0" smtClean="0">
                <a:solidFill>
                  <a:srgbClr val="FF0000"/>
                </a:solidFill>
                <a:latin typeface="PMingLiU"/>
                <a:cs typeface="PMingLiU"/>
              </a:rPr>
              <a:t>我们当然不会再去选择其他小概率的样本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，</a:t>
            </a:r>
            <a:r>
              <a:rPr sz="3200" dirty="0" smtClean="0">
                <a:solidFill>
                  <a:srgbClr val="FF0000"/>
                </a:solidFill>
                <a:latin typeface="PMingLiU"/>
                <a:cs typeface="PMingLiU"/>
              </a:rPr>
              <a:t>所以干脆就把这个参数作为估计的真实值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。</a:t>
            </a:r>
            <a:endParaRPr sz="3200" dirty="0">
              <a:latin typeface="PMingLiU"/>
              <a:cs typeface="PMingLiU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33101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5976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SimSun"/>
                <a:cs typeface="SimSun"/>
              </a:rPr>
              <a:t>最大期望算法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15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83540" y="1432178"/>
            <a:ext cx="8503920" cy="49244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继续回到身高的例子，我抽到这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200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个人中，  某些男生和某些女生一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见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钟情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已经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好</a:t>
            </a:r>
            <a:r>
              <a:rPr sz="3200" spc="10" dirty="0">
                <a:solidFill>
                  <a:srgbClr val="4E3A2F"/>
                </a:solidFill>
                <a:latin typeface="PMingLiU"/>
                <a:cs typeface="PMingLiU"/>
              </a:rPr>
              <a:t>上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了，  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怎么着都不愿意分开</a:t>
            </a:r>
            <a:endParaRPr lang="en-US" sz="3200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469900" marR="508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这时候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，你从这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200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个人里面随便给我</a:t>
            </a:r>
            <a:r>
              <a:rPr sz="3200" spc="5" dirty="0" smtClean="0">
                <a:solidFill>
                  <a:srgbClr val="4E3A2F"/>
                </a:solidFill>
                <a:latin typeface="PMingLiU"/>
                <a:cs typeface="PMingLiU"/>
              </a:rPr>
              <a:t>指一个</a:t>
            </a:r>
            <a:r>
              <a:rPr sz="3200" spc="-15" dirty="0" smtClean="0">
                <a:solidFill>
                  <a:srgbClr val="4E3A2F"/>
                </a:solidFill>
                <a:latin typeface="PMingLiU"/>
                <a:cs typeface="PMingLiU"/>
              </a:rPr>
              <a:t>人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spc="5" dirty="0" smtClean="0">
                <a:solidFill>
                  <a:srgbClr val="4E3A2F"/>
                </a:solidFill>
                <a:latin typeface="PMingLiU"/>
                <a:cs typeface="PMingLiU"/>
              </a:rPr>
              <a:t>我</a:t>
            </a:r>
            <a:r>
              <a:rPr sz="3200" spc="-15" dirty="0" smtClean="0">
                <a:solidFill>
                  <a:srgbClr val="4E3A2F"/>
                </a:solidFill>
                <a:latin typeface="PMingLiU"/>
                <a:cs typeface="PMingLiU"/>
              </a:rPr>
              <a:t>都</a:t>
            </a:r>
            <a:r>
              <a:rPr sz="3200" spc="5" dirty="0" smtClean="0">
                <a:solidFill>
                  <a:srgbClr val="4E3A2F"/>
                </a:solidFill>
                <a:latin typeface="PMingLiU"/>
                <a:cs typeface="PMingLiU"/>
              </a:rPr>
              <a:t>无法</a:t>
            </a:r>
            <a:r>
              <a:rPr sz="3200" spc="-15" dirty="0" smtClean="0">
                <a:solidFill>
                  <a:srgbClr val="4E3A2F"/>
                </a:solidFill>
                <a:latin typeface="PMingLiU"/>
                <a:cs typeface="PMingLiU"/>
              </a:rPr>
              <a:t>确</a:t>
            </a:r>
            <a:r>
              <a:rPr sz="3200" spc="5" dirty="0" smtClean="0">
                <a:solidFill>
                  <a:srgbClr val="4E3A2F"/>
                </a:solidFill>
                <a:latin typeface="PMingLiU"/>
                <a:cs typeface="PMingLiU"/>
              </a:rPr>
              <a:t>定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这个人是男生还是女生</a:t>
            </a:r>
            <a:endParaRPr lang="en-US" sz="3200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12700" marR="5080" algn="just">
              <a:lnSpc>
                <a:spcPct val="100000"/>
              </a:lnSpc>
            </a:pPr>
            <a:r>
              <a:rPr sz="2250" spc="-10" dirty="0" smtClean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 smtClean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也就是说你不知道抽取的那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200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个人里面的每  </a:t>
            </a:r>
            <a:r>
              <a:rPr lang="en-US" sz="3200" dirty="0" smtClean="0">
                <a:solidFill>
                  <a:srgbClr val="4E3A2F"/>
                </a:solidFill>
                <a:latin typeface="PMingLiU"/>
                <a:cs typeface="PMingLiU"/>
              </a:rPr>
              <a:t>  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一个人到底是从男生的</a:t>
            </a:r>
            <a:r>
              <a:rPr sz="3200" spc="-15" dirty="0" err="1" smtClean="0">
                <a:solidFill>
                  <a:srgbClr val="4E3A2F"/>
                </a:solidFill>
                <a:latin typeface="PMingLiU"/>
                <a:cs typeface="PMingLiU"/>
              </a:rPr>
              <a:t>那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个身</a:t>
            </a:r>
            <a:r>
              <a:rPr sz="3200" spc="-15" dirty="0" err="1" smtClean="0">
                <a:solidFill>
                  <a:srgbClr val="4E3A2F"/>
                </a:solidFill>
                <a:latin typeface="PMingLiU"/>
                <a:cs typeface="PMingLiU"/>
              </a:rPr>
              <a:t>高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分布</a:t>
            </a:r>
            <a:r>
              <a:rPr sz="3200" spc="-15" dirty="0" err="1" smtClean="0">
                <a:solidFill>
                  <a:srgbClr val="4E3A2F"/>
                </a:solidFill>
                <a:latin typeface="PMingLiU"/>
                <a:cs typeface="PMingLiU"/>
              </a:rPr>
              <a:t>里</a:t>
            </a: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面抽取</a:t>
            </a:r>
            <a:r>
              <a:rPr sz="3200" dirty="0" smtClean="0">
                <a:solidFill>
                  <a:srgbClr val="4E3A2F"/>
                </a:solidFill>
                <a:latin typeface="PMingLiU"/>
                <a:cs typeface="PMingLiU"/>
              </a:rPr>
              <a:t>  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的，还是女生的那个身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高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分布</a:t>
            </a:r>
            <a:r>
              <a:rPr sz="3200" spc="-15" dirty="0" err="1">
                <a:solidFill>
                  <a:srgbClr val="4E3A2F"/>
                </a:solidFill>
                <a:latin typeface="PMingLiU"/>
                <a:cs typeface="PMingLiU"/>
              </a:rPr>
              <a:t>抽</a:t>
            </a:r>
            <a:r>
              <a:rPr sz="3200" dirty="0" err="1">
                <a:solidFill>
                  <a:srgbClr val="4E3A2F"/>
                </a:solidFill>
                <a:latin typeface="PMingLiU"/>
                <a:cs typeface="PMingLiU"/>
              </a:rPr>
              <a:t>取的</a:t>
            </a:r>
            <a:r>
              <a:rPr sz="3200" spc="-15" dirty="0" smtClean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lang="en-US" sz="3200" spc="-15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469900" marR="5080" indent="-4572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sz="3200" dirty="0" err="1" smtClean="0">
                <a:solidFill>
                  <a:srgbClr val="4E3A2F"/>
                </a:solidFill>
                <a:latin typeface="PMingLiU"/>
                <a:cs typeface="PMingLiU"/>
              </a:rPr>
              <a:t>用数学的语言就是</a:t>
            </a:r>
            <a:r>
              <a:rPr sz="3200" spc="5" dirty="0" err="1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dirty="0" err="1" smtClean="0">
                <a:solidFill>
                  <a:srgbClr val="FF0000"/>
                </a:solidFill>
                <a:latin typeface="PMingLiU"/>
                <a:cs typeface="PMingLiU"/>
              </a:rPr>
              <a:t>抽取得到</a:t>
            </a:r>
            <a:r>
              <a:rPr sz="3200" spc="-15" dirty="0" err="1" smtClean="0">
                <a:solidFill>
                  <a:srgbClr val="FF0000"/>
                </a:solidFill>
                <a:latin typeface="PMingLiU"/>
                <a:cs typeface="PMingLiU"/>
              </a:rPr>
              <a:t>的</a:t>
            </a:r>
            <a:r>
              <a:rPr sz="3200" dirty="0" err="1" smtClean="0">
                <a:solidFill>
                  <a:srgbClr val="FF0000"/>
                </a:solidFill>
                <a:latin typeface="PMingLiU"/>
                <a:cs typeface="PMingLiU"/>
              </a:rPr>
              <a:t>每个</a:t>
            </a:r>
            <a:r>
              <a:rPr sz="3200" spc="-15" dirty="0" err="1" smtClean="0">
                <a:solidFill>
                  <a:srgbClr val="FF0000"/>
                </a:solidFill>
                <a:latin typeface="PMingLiU"/>
                <a:cs typeface="PMingLiU"/>
              </a:rPr>
              <a:t>样</a:t>
            </a:r>
            <a:r>
              <a:rPr sz="3200" dirty="0" err="1" smtClean="0">
                <a:solidFill>
                  <a:srgbClr val="FF0000"/>
                </a:solidFill>
                <a:latin typeface="PMingLiU"/>
                <a:cs typeface="PMingLiU"/>
              </a:rPr>
              <a:t>本都</a:t>
            </a:r>
            <a:r>
              <a:rPr sz="3200" spc="-15" dirty="0" err="1" smtClean="0">
                <a:solidFill>
                  <a:srgbClr val="FF0000"/>
                </a:solidFill>
                <a:latin typeface="PMingLiU"/>
                <a:cs typeface="PMingLiU"/>
              </a:rPr>
              <a:t>不</a:t>
            </a:r>
            <a:r>
              <a:rPr sz="3200" dirty="0" err="1" smtClean="0">
                <a:solidFill>
                  <a:srgbClr val="FF0000"/>
                </a:solidFill>
                <a:latin typeface="PMingLiU"/>
                <a:cs typeface="PMingLiU"/>
              </a:rPr>
              <a:t>知道是从哪个分布抽取的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。</a:t>
            </a:r>
            <a:endParaRPr sz="3200" dirty="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33101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5976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>
                <a:latin typeface="SimSun"/>
                <a:cs typeface="SimSun"/>
              </a:rPr>
              <a:t>最大期望算法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16</a:t>
            </a:fld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383540" y="1568145"/>
            <a:ext cx="8370570" cy="47961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 algn="just">
              <a:lnSpc>
                <a:spcPct val="100400"/>
              </a:lnSpc>
            </a:pPr>
            <a:r>
              <a:rPr sz="21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100" spc="-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4E3A2F"/>
                </a:solidFill>
                <a:latin typeface="PMingLiU"/>
                <a:cs typeface="PMingLiU"/>
              </a:rPr>
              <a:t>这个时候，对于每一个样本或者你抽取到的人，  </a:t>
            </a:r>
            <a:r>
              <a:rPr sz="3000" dirty="0">
                <a:solidFill>
                  <a:srgbClr val="4E3A2F"/>
                </a:solidFill>
                <a:latin typeface="PMingLiU"/>
                <a:cs typeface="PMingLiU"/>
              </a:rPr>
              <a:t>就有两个东西需要猜测或者估计的了</a:t>
            </a:r>
            <a:r>
              <a:rPr sz="3000" spc="1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000" dirty="0">
                <a:solidFill>
                  <a:srgbClr val="FF0000"/>
                </a:solidFill>
                <a:latin typeface="PMingLiU"/>
                <a:cs typeface="PMingLiU"/>
              </a:rPr>
              <a:t>一是这个  人是男的还是女的？二是男生和女生对应的身高  </a:t>
            </a:r>
            <a:r>
              <a:rPr sz="3000" spc="-5" dirty="0">
                <a:solidFill>
                  <a:srgbClr val="FF0000"/>
                </a:solidFill>
                <a:latin typeface="PMingLiU"/>
                <a:cs typeface="PMingLiU"/>
              </a:rPr>
              <a:t>的高斯分布的参数是多少？</a:t>
            </a:r>
            <a:endParaRPr sz="3000" dirty="0">
              <a:latin typeface="PMingLiU"/>
              <a:cs typeface="PMingLiU"/>
            </a:endParaRPr>
          </a:p>
          <a:p>
            <a:pPr marL="355600" marR="5715" indent="-342900" algn="just">
              <a:lnSpc>
                <a:spcPct val="100299"/>
              </a:lnSpc>
              <a:spcBef>
                <a:spcPts val="670"/>
              </a:spcBef>
            </a:pPr>
            <a:r>
              <a:rPr sz="21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100" spc="-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000" dirty="0">
                <a:solidFill>
                  <a:srgbClr val="4E3A2F"/>
                </a:solidFill>
                <a:latin typeface="PMingLiU"/>
                <a:cs typeface="PMingLiU"/>
              </a:rPr>
              <a:t>只有当我们知道了哪些人属于同一个高斯分布的  时候，我们才能够对这个分布的参数作出靠谱的  </a:t>
            </a:r>
            <a:r>
              <a:rPr sz="3000" dirty="0" err="1">
                <a:solidFill>
                  <a:srgbClr val="4E3A2F"/>
                </a:solidFill>
                <a:latin typeface="PMingLiU"/>
                <a:cs typeface="PMingLiU"/>
              </a:rPr>
              <a:t>预测</a:t>
            </a:r>
            <a:r>
              <a:rPr sz="3000" dirty="0" smtClean="0">
                <a:solidFill>
                  <a:srgbClr val="4E3A2F"/>
                </a:solidFill>
                <a:latin typeface="PMingLiU"/>
                <a:cs typeface="PMingLiU"/>
              </a:rPr>
              <a:t>；</a:t>
            </a:r>
            <a:endParaRPr lang="en-US" sz="3000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469900" marR="5715" indent="-457200" algn="just">
              <a:lnSpc>
                <a:spcPct val="100299"/>
              </a:lnSpc>
              <a:spcBef>
                <a:spcPts val="670"/>
              </a:spcBef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lang="en-US" sz="3000" dirty="0" smtClean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3000" dirty="0" err="1" smtClean="0">
                <a:solidFill>
                  <a:srgbClr val="4E3A2F"/>
                </a:solidFill>
                <a:latin typeface="PMingLiU"/>
                <a:cs typeface="PMingLiU"/>
              </a:rPr>
              <a:t>反过来</a:t>
            </a:r>
            <a:r>
              <a:rPr sz="3000" dirty="0" err="1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000" dirty="0" err="1" smtClean="0">
                <a:solidFill>
                  <a:srgbClr val="4E3A2F"/>
                </a:solidFill>
                <a:latin typeface="PMingLiU"/>
                <a:cs typeface="PMingLiU"/>
              </a:rPr>
              <a:t>只有当我们对这两个分布的参数作出了准确的估计的时候</a:t>
            </a:r>
            <a:r>
              <a:rPr sz="3000" dirty="0" err="1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000" dirty="0" err="1" smtClean="0">
                <a:solidFill>
                  <a:srgbClr val="4E3A2F"/>
                </a:solidFill>
                <a:latin typeface="PMingLiU"/>
                <a:cs typeface="PMingLiU"/>
              </a:rPr>
              <a:t>才能知道到底哪些人</a:t>
            </a:r>
            <a:r>
              <a:rPr sz="30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属于第一个分布</a:t>
            </a:r>
            <a:r>
              <a:rPr sz="3000" spc="-5" dirty="0" err="1">
                <a:solidFill>
                  <a:srgbClr val="4E3A2F"/>
                </a:solidFill>
                <a:latin typeface="PMingLiU"/>
                <a:cs typeface="PMingLiU"/>
              </a:rPr>
              <a:t>，那些人属于第二个分布</a:t>
            </a:r>
            <a:endParaRPr sz="3000" dirty="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34411" y="839724"/>
            <a:ext cx="28529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20411" y="839724"/>
            <a:ext cx="1938528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92011" y="839724"/>
            <a:ext cx="681228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2806445" y="396494"/>
            <a:ext cx="3684270" cy="5346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spc="-5" dirty="0">
                <a:latin typeface="SimSun"/>
                <a:cs typeface="SimSun"/>
              </a:rPr>
              <a:t>先有鸡还是先有蛋</a:t>
            </a:r>
          </a:p>
        </p:txBody>
      </p:sp>
      <p:sp>
        <p:nvSpPr>
          <p:cNvPr id="6" name="object 6"/>
          <p:cNvSpPr/>
          <p:nvPr/>
        </p:nvSpPr>
        <p:spPr>
          <a:xfrm>
            <a:off x="3109848" y="2631313"/>
            <a:ext cx="3076575" cy="2371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1406" y="2435859"/>
            <a:ext cx="8567420" cy="24606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为了解决这个你依赖我，我依赖你的循环依赖  问题，总得有一方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要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先打破僵局，说，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不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管了，  我先随便整一个值出来，看你怎么变，然后我</a:t>
            </a:r>
            <a:endParaRPr sz="3200">
              <a:latin typeface="PMingLiU"/>
              <a:cs typeface="PMingLiU"/>
            </a:endParaRPr>
          </a:p>
          <a:p>
            <a:pPr marL="12700" marR="407034">
              <a:lnSpc>
                <a:spcPts val="3879"/>
              </a:lnSpc>
              <a:spcBef>
                <a:spcPts val="95"/>
              </a:spcBef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再根据你的变化调整我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的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变化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然后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如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此迭代  着不断互相推导，最终就会收敛到一个解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40763" y="5131308"/>
            <a:ext cx="6585204" cy="17266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0442" y="1635252"/>
            <a:ext cx="705802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solidFill>
                  <a:srgbClr val="000000"/>
                </a:solidFill>
                <a:latin typeface="PMingLiU"/>
                <a:cs typeface="PMingLiU"/>
              </a:rPr>
              <a:t>亲，还记</a:t>
            </a:r>
            <a:r>
              <a:rPr spc="-10" dirty="0">
                <a:solidFill>
                  <a:srgbClr val="000000"/>
                </a:solidFill>
                <a:latin typeface="PMingLiU"/>
                <a:cs typeface="PMingLiU"/>
              </a:rPr>
              <a:t>得</a:t>
            </a:r>
            <a:r>
              <a:rPr spc="-5" dirty="0">
                <a:solidFill>
                  <a:srgbClr val="000000"/>
                </a:solidFill>
                <a:latin typeface="Franklin Gothic Book"/>
                <a:cs typeface="Franklin Gothic Book"/>
              </a:rPr>
              <a:t>ppt</a:t>
            </a:r>
            <a:r>
              <a:rPr dirty="0">
                <a:solidFill>
                  <a:srgbClr val="000000"/>
                </a:solidFill>
                <a:latin typeface="PMingLiU"/>
                <a:cs typeface="PMingLiU"/>
              </a:rPr>
              <a:t>开始分菜的厨师么？</a:t>
            </a: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1178052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" y="1036319"/>
            <a:ext cx="10241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81100" y="1036319"/>
            <a:ext cx="6516624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30795" y="1036319"/>
            <a:ext cx="681227" cy="4175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EM</a:t>
            </a:r>
            <a:r>
              <a:rPr spc="-30" dirty="0">
                <a:latin typeface="SimSun"/>
                <a:cs typeface="SimSun"/>
              </a:rPr>
              <a:t>：</a:t>
            </a:r>
            <a:r>
              <a:rPr spc="-30" dirty="0"/>
              <a:t>EXPECTTATION</a:t>
            </a:r>
            <a:r>
              <a:rPr spc="-20" dirty="0"/>
              <a:t> MAXIMIZATION</a:t>
            </a: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19</a:t>
            </a:fld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275945" y="1250950"/>
            <a:ext cx="8865235" cy="5104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55600" algn="l"/>
              </a:tabLst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依然用身高的例子</a:t>
            </a:r>
            <a:endParaRPr sz="2700">
              <a:latin typeface="PMingLiU"/>
              <a:cs typeface="PMingLiU"/>
            </a:endParaRPr>
          </a:p>
          <a:p>
            <a:pPr marL="355600" marR="264160" indent="-343535" algn="just">
              <a:lnSpc>
                <a:spcPct val="90000"/>
              </a:lnSpc>
              <a:spcBef>
                <a:spcPts val="645"/>
              </a:spcBef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Expectation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：我们是先随便猜一下男生（身高）的正态  </a:t>
            </a: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分布的参数：如均值和方差是多少。例如男生的均值是  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1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米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7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，方差是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0.1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米，然后计算出每个人更可能属于第</a:t>
            </a:r>
            <a:endParaRPr sz="2700">
              <a:latin typeface="PMingLiU"/>
              <a:cs typeface="PMingLiU"/>
            </a:endParaRPr>
          </a:p>
          <a:p>
            <a:pPr marL="355600">
              <a:lnSpc>
                <a:spcPts val="2750"/>
              </a:lnSpc>
            </a:pP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一个还是第二个正态分布中的（例如，这个人的身高是</a:t>
            </a:r>
            <a:endParaRPr sz="2700">
              <a:latin typeface="PMingLiU"/>
              <a:cs typeface="PMingLiU"/>
            </a:endParaRPr>
          </a:p>
          <a:p>
            <a:pPr marL="355600">
              <a:lnSpc>
                <a:spcPts val="3085"/>
              </a:lnSpc>
            </a:pP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1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米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8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，那很明显，他最大可能属于男生的那个分布）</a:t>
            </a:r>
            <a:endParaRPr sz="2700">
              <a:latin typeface="PMingLiU"/>
              <a:cs typeface="PMingLiU"/>
            </a:endParaRPr>
          </a:p>
          <a:p>
            <a:pPr marL="12700">
              <a:lnSpc>
                <a:spcPts val="3080"/>
              </a:lnSpc>
              <a:spcBef>
                <a:spcPts val="325"/>
              </a:spcBef>
              <a:tabLst>
                <a:tab pos="355600" algn="l"/>
              </a:tabLst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Maximization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：有了每个人的归属，或者说我们已经大</a:t>
            </a:r>
            <a:endParaRPr sz="2700">
              <a:latin typeface="PMingLiU"/>
              <a:cs typeface="PMingLiU"/>
            </a:endParaRPr>
          </a:p>
          <a:p>
            <a:pPr marL="355600" marR="5080">
              <a:lnSpc>
                <a:spcPts val="2900"/>
              </a:lnSpc>
              <a:spcBef>
                <a:spcPts val="215"/>
              </a:spcBef>
            </a:pP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概地按上面的方法将这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200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个人分为男生和女生两部分，  </a:t>
            </a: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我们就可以根据之前说的最大似然那样，通过这些被大</a:t>
            </a:r>
            <a:endParaRPr sz="2700">
              <a:latin typeface="PMingLiU"/>
              <a:cs typeface="PMingLiU"/>
            </a:endParaRPr>
          </a:p>
          <a:p>
            <a:pPr marL="355600" marR="422909">
              <a:lnSpc>
                <a:spcPts val="2920"/>
              </a:lnSpc>
              <a:spcBef>
                <a:spcPts val="15"/>
              </a:spcBef>
            </a:pP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概分为男生的</a:t>
            </a:r>
            <a:r>
              <a:rPr sz="27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n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个人来重新估计第一个分布的参数，女  生的那个分布同样方法重新估计</a:t>
            </a:r>
            <a:endParaRPr sz="2700">
              <a:latin typeface="PMingLiU"/>
              <a:cs typeface="PMingLiU"/>
            </a:endParaRPr>
          </a:p>
          <a:p>
            <a:pPr marL="12700">
              <a:lnSpc>
                <a:spcPts val="3085"/>
              </a:lnSpc>
              <a:spcBef>
                <a:spcPts val="265"/>
              </a:spcBef>
              <a:tabLst>
                <a:tab pos="355600" algn="l"/>
              </a:tabLst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700" spc="-5" dirty="0">
                <a:solidFill>
                  <a:srgbClr val="4E3A2F"/>
                </a:solidFill>
                <a:latin typeface="PMingLiU"/>
                <a:cs typeface="PMingLiU"/>
              </a:rPr>
              <a:t>这时候，两个分布的概率改变了，那么我们就再需要调</a:t>
            </a:r>
            <a:endParaRPr sz="2700">
              <a:latin typeface="PMingLiU"/>
              <a:cs typeface="PMingLiU"/>
            </a:endParaRPr>
          </a:p>
          <a:p>
            <a:pPr marL="355600">
              <a:lnSpc>
                <a:spcPts val="3085"/>
              </a:lnSpc>
            </a:pP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整</a:t>
            </a:r>
            <a:r>
              <a:rPr sz="2700" dirty="0">
                <a:solidFill>
                  <a:srgbClr val="4E3A2F"/>
                </a:solidFill>
                <a:latin typeface="Franklin Gothic Book"/>
                <a:cs typeface="Franklin Gothic Book"/>
              </a:rPr>
              <a:t>E</a:t>
            </a: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步</a:t>
            </a:r>
            <a:r>
              <a:rPr sz="2700" dirty="0">
                <a:solidFill>
                  <a:srgbClr val="4E3A2F"/>
                </a:solidFill>
                <a:latin typeface="Franklin Gothic Book"/>
                <a:cs typeface="Franklin Gothic Book"/>
              </a:rPr>
              <a:t>……</a:t>
            </a:r>
            <a:r>
              <a:rPr sz="2700" dirty="0">
                <a:solidFill>
                  <a:srgbClr val="4E3A2F"/>
                </a:solidFill>
                <a:latin typeface="PMingLiU"/>
                <a:cs typeface="PMingLiU"/>
              </a:rPr>
              <a:t>如此往复，直到参数基本不再发生变化为止</a:t>
            </a:r>
            <a:endParaRPr sz="270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问题的提出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39" y="1295400"/>
            <a:ext cx="8382000" cy="1358868"/>
          </a:xfrm>
          <a:prstGeom prst="rect">
            <a:avLst/>
          </a:prstGeom>
        </p:spPr>
      </p:pic>
      <p:sp>
        <p:nvSpPr>
          <p:cNvPr id="5" name="内容占位符 2"/>
          <p:cNvSpPr txBox="1">
            <a:spLocks/>
          </p:cNvSpPr>
          <p:nvPr/>
        </p:nvSpPr>
        <p:spPr>
          <a:xfrm>
            <a:off x="304800" y="2831579"/>
            <a:ext cx="8686800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sz="3200" b="0" i="0">
                <a:solidFill>
                  <a:srgbClr val="4E3A2F"/>
                </a:solidFill>
                <a:latin typeface="PMingLiU"/>
                <a:ea typeface="+mn-ea"/>
                <a:cs typeface="PMingLiU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 smtClean="0"/>
              <a:t>给定一些观察数据</a:t>
            </a:r>
            <a:r>
              <a:rPr lang="en-US" altLang="zh-CN" kern="0" dirty="0" smtClean="0"/>
              <a:t>y</a:t>
            </a:r>
            <a:r>
              <a:rPr lang="zh-CN" altLang="en-US" kern="0" dirty="0" smtClean="0"/>
              <a:t>，假设</a:t>
            </a:r>
            <a:r>
              <a:rPr lang="en-US" altLang="zh-CN" kern="0" dirty="0" smtClean="0"/>
              <a:t>y</a:t>
            </a:r>
            <a:r>
              <a:rPr lang="zh-CN" altLang="en-US" kern="0" dirty="0" smtClean="0"/>
              <a:t>符合如下的高斯分布</a:t>
            </a:r>
            <a:endParaRPr lang="en-US" altLang="zh-CN" kern="0" dirty="0" smtClean="0"/>
          </a:p>
          <a:p>
            <a:endParaRPr lang="en-US" altLang="zh-CN" kern="0" dirty="0" smtClean="0"/>
          </a:p>
          <a:p>
            <a:endParaRPr lang="en-US" altLang="zh-CN" kern="0" dirty="0" smtClean="0"/>
          </a:p>
          <a:p>
            <a:endParaRPr lang="en-US" altLang="zh-CN" kern="0" dirty="0" smtClean="0"/>
          </a:p>
          <a:p>
            <a:r>
              <a:rPr lang="zh-CN" altLang="en-US" kern="0" dirty="0" smtClean="0"/>
              <a:t>需要求出混合高斯分布的三组参数</a:t>
            </a:r>
            <a:endParaRPr lang="en-US" altLang="zh-CN" kern="0" dirty="0" smtClean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3511730"/>
              </p:ext>
            </p:extLst>
          </p:nvPr>
        </p:nvGraphicFramePr>
        <p:xfrm>
          <a:off x="1965325" y="3445942"/>
          <a:ext cx="3960812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Equation" r:id="rId4" imgW="1612800" imgH="431640" progId="Equation.3">
                  <p:embed/>
                </p:oleObj>
              </mc:Choice>
              <mc:Fallback>
                <p:oleObj name="Equation" r:id="rId4" imgW="16128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3445942"/>
                        <a:ext cx="3960812" cy="106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107949"/>
              </p:ext>
            </p:extLst>
          </p:nvPr>
        </p:nvGraphicFramePr>
        <p:xfrm>
          <a:off x="6481762" y="4874692"/>
          <a:ext cx="13065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6" imgW="596880" imgH="228600" progId="Equation.3">
                  <p:embed/>
                </p:oleObj>
              </mc:Choice>
              <mc:Fallback>
                <p:oleObj name="Equation" r:id="rId6" imgW="5968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1762" y="4874692"/>
                        <a:ext cx="1306513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97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2833116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8964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QUE</a:t>
            </a:r>
            <a:r>
              <a:rPr spc="-20" dirty="0"/>
              <a:t>S</a:t>
            </a:r>
            <a:r>
              <a:rPr spc="-5" dirty="0"/>
              <a:t>TIONS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20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2131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2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你老迭代迭代的，你咋知道新的参数的估计就</a:t>
            </a:r>
            <a:endParaRPr sz="2250">
              <a:latin typeface="Times New Roman"/>
              <a:cs typeface="Times New Roman"/>
            </a:endParaRPr>
          </a:p>
          <a:p>
            <a:pPr marL="125095" marR="4933315" algn="ctr">
              <a:lnSpc>
                <a:spcPct val="100000"/>
              </a:lnSpc>
              <a:spcBef>
                <a:spcPts val="35"/>
              </a:spcBef>
            </a:pPr>
            <a:r>
              <a:rPr dirty="0"/>
              <a:t>比原来的好啊？</a:t>
            </a:r>
          </a:p>
          <a:p>
            <a:pPr marL="32131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dirty="0"/>
              <a:t>为什么这种方法行得通呢？</a:t>
            </a:r>
            <a:endParaRPr sz="2250">
              <a:latin typeface="Times New Roman"/>
              <a:cs typeface="Times New Roman"/>
            </a:endParaRPr>
          </a:p>
          <a:p>
            <a:pPr marL="321310">
              <a:lnSpc>
                <a:spcPct val="100000"/>
              </a:lnSpc>
              <a:spcBef>
                <a:spcPts val="770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dirty="0"/>
              <a:t>有没有失效的时候呢？</a:t>
            </a:r>
            <a:endParaRPr sz="2250">
              <a:latin typeface="Times New Roman"/>
              <a:cs typeface="Times New Roman"/>
            </a:endParaRPr>
          </a:p>
          <a:p>
            <a:pPr marL="32131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dirty="0"/>
              <a:t>什么时候失效呢？</a:t>
            </a:r>
            <a:endParaRPr sz="2250">
              <a:latin typeface="Times New Roman"/>
              <a:cs typeface="Times New Roman"/>
            </a:endParaRPr>
          </a:p>
          <a:p>
            <a:pPr marL="321310">
              <a:lnSpc>
                <a:spcPct val="100000"/>
              </a:lnSpc>
              <a:spcBef>
                <a:spcPts val="770"/>
              </a:spcBef>
            </a:pPr>
            <a:r>
              <a:rPr sz="225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pc="-5" dirty="0"/>
              <a:t>用到这个方法需要注意什么问题呢？</a:t>
            </a:r>
            <a:endParaRPr sz="225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1178052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" y="1036319"/>
            <a:ext cx="2395728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2700" y="1036319"/>
            <a:ext cx="681227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EM</a:t>
            </a:r>
            <a:r>
              <a:rPr spc="-5" dirty="0">
                <a:latin typeface="SimSun"/>
                <a:cs typeface="SimSun"/>
              </a:rPr>
              <a:t>算法推导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21</a:t>
            </a:fld>
            <a:endParaRPr dirty="0"/>
          </a:p>
        </p:txBody>
      </p:sp>
      <p:sp>
        <p:nvSpPr>
          <p:cNvPr id="6" name="object 6"/>
          <p:cNvSpPr txBox="1">
            <a:spLocks noGrp="1"/>
          </p:cNvSpPr>
          <p:nvPr>
            <p:ph type="body" idx="1"/>
          </p:nvPr>
        </p:nvSpPr>
        <p:spPr>
          <a:xfrm>
            <a:off x="74929" y="1577339"/>
            <a:ext cx="8994140" cy="3939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4210" marR="5080" indent="-3429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dirty="0"/>
              <a:t>假设我们有一个样本集</a:t>
            </a:r>
            <a:r>
              <a:rPr dirty="0">
                <a:latin typeface="Franklin Gothic Book"/>
                <a:cs typeface="Franklin Gothic Book"/>
              </a:rPr>
              <a:t>{x</a:t>
            </a:r>
            <a:r>
              <a:rPr sz="3150" baseline="25132" dirty="0">
                <a:latin typeface="Franklin Gothic Book"/>
                <a:cs typeface="Franklin Gothic Book"/>
              </a:rPr>
              <a:t>(1)</a:t>
            </a:r>
            <a:r>
              <a:rPr sz="3200" dirty="0">
                <a:latin typeface="Franklin Gothic Book"/>
                <a:cs typeface="Franklin Gothic Book"/>
              </a:rPr>
              <a:t>,…,x</a:t>
            </a:r>
            <a:r>
              <a:rPr sz="3150" baseline="25132" dirty="0">
                <a:latin typeface="Franklin Gothic Book"/>
                <a:cs typeface="Franklin Gothic Book"/>
              </a:rPr>
              <a:t>(m)</a:t>
            </a:r>
            <a:r>
              <a:rPr sz="3200" dirty="0">
                <a:latin typeface="Franklin Gothic Book"/>
                <a:cs typeface="Franklin Gothic Book"/>
              </a:rPr>
              <a:t>}</a:t>
            </a:r>
            <a:r>
              <a:rPr sz="3200" dirty="0"/>
              <a:t>，包含</a:t>
            </a:r>
            <a:r>
              <a:rPr sz="3200" dirty="0">
                <a:latin typeface="Franklin Gothic Book"/>
                <a:cs typeface="Franklin Gothic Book"/>
              </a:rPr>
              <a:t>m</a:t>
            </a:r>
            <a:r>
              <a:rPr sz="3200" dirty="0"/>
              <a:t>个  独立的样本。但每个样本</a:t>
            </a:r>
            <a:r>
              <a:rPr sz="3200" dirty="0">
                <a:latin typeface="Franklin Gothic Book"/>
                <a:cs typeface="Franklin Gothic Book"/>
              </a:rPr>
              <a:t>i</a:t>
            </a:r>
            <a:r>
              <a:rPr sz="3200" dirty="0"/>
              <a:t>对应的类别</a:t>
            </a:r>
            <a:r>
              <a:rPr sz="3200" dirty="0">
                <a:latin typeface="Franklin Gothic Book"/>
                <a:cs typeface="Franklin Gothic Book"/>
              </a:rPr>
              <a:t>z</a:t>
            </a:r>
            <a:r>
              <a:rPr sz="3150" baseline="25132" dirty="0">
                <a:latin typeface="Franklin Gothic Book"/>
                <a:cs typeface="Franklin Gothic Book"/>
              </a:rPr>
              <a:t>(i)</a:t>
            </a:r>
            <a:r>
              <a:rPr sz="3200" dirty="0" err="1"/>
              <a:t>是未</a:t>
            </a:r>
            <a:r>
              <a:rPr sz="3200" dirty="0"/>
              <a:t>  </a:t>
            </a:r>
            <a:r>
              <a:rPr sz="3200" dirty="0" err="1" smtClean="0"/>
              <a:t>知的</a:t>
            </a:r>
            <a:r>
              <a:rPr lang="zh-CN" altLang="en-US" sz="3200" dirty="0" smtClean="0"/>
              <a:t>，</a:t>
            </a:r>
            <a:r>
              <a:rPr sz="3200" dirty="0" err="1" smtClean="0"/>
              <a:t>也即隐含变量</a:t>
            </a:r>
            <a:r>
              <a:rPr sz="3200" dirty="0" smtClean="0"/>
              <a:t>。</a:t>
            </a:r>
            <a:endParaRPr lang="en-US" sz="3200" dirty="0" smtClean="0"/>
          </a:p>
          <a:p>
            <a:pPr marL="664210" marR="5080" indent="-342900">
              <a:lnSpc>
                <a:spcPct val="100000"/>
              </a:lnSpc>
            </a:pPr>
            <a:endParaRPr lang="en-US" dirty="0"/>
          </a:p>
          <a:p>
            <a:pPr marL="664210" marR="5080" indent="-342900">
              <a:lnSpc>
                <a:spcPct val="100000"/>
              </a:lnSpc>
            </a:pPr>
            <a:r>
              <a:rPr lang="en-US" sz="3200" dirty="0" smtClean="0"/>
              <a:t>   </a:t>
            </a:r>
            <a:r>
              <a:rPr sz="3200" dirty="0" err="1" smtClean="0"/>
              <a:t>故我们</a:t>
            </a:r>
            <a:r>
              <a:rPr sz="3200" dirty="0" smtClean="0"/>
              <a:t>  </a:t>
            </a:r>
            <a:r>
              <a:rPr sz="3200" dirty="0"/>
              <a:t>需要估计概率模型</a:t>
            </a:r>
            <a:r>
              <a:rPr sz="3200" dirty="0">
                <a:latin typeface="Franklin Gothic Book"/>
                <a:cs typeface="Franklin Gothic Book"/>
              </a:rPr>
              <a:t>p(x,z)</a:t>
            </a:r>
            <a:r>
              <a:rPr sz="3200" dirty="0"/>
              <a:t>的参数</a:t>
            </a:r>
            <a:r>
              <a:rPr sz="3200" dirty="0">
                <a:latin typeface="Franklin Gothic Book"/>
                <a:cs typeface="Franklin Gothic Book"/>
              </a:rPr>
              <a:t>θ</a:t>
            </a:r>
            <a:r>
              <a:rPr sz="3200" dirty="0"/>
              <a:t>，但是由于里  </a:t>
            </a:r>
            <a:r>
              <a:rPr sz="3200" spc="-5" dirty="0"/>
              <a:t>面包含隐含变量</a:t>
            </a:r>
            <a:r>
              <a:rPr sz="3200" spc="-5" dirty="0">
                <a:latin typeface="Franklin Gothic Book"/>
                <a:cs typeface="Franklin Gothic Book"/>
              </a:rPr>
              <a:t>z</a:t>
            </a:r>
            <a:r>
              <a:rPr sz="3200" spc="-5" dirty="0"/>
              <a:t>，所以很难用最大似然求解，  </a:t>
            </a:r>
            <a:r>
              <a:rPr sz="3200" dirty="0"/>
              <a:t>但如果</a:t>
            </a:r>
            <a:r>
              <a:rPr sz="3200" dirty="0">
                <a:latin typeface="Franklin Gothic Book"/>
                <a:cs typeface="Franklin Gothic Book"/>
              </a:rPr>
              <a:t>z</a:t>
            </a:r>
            <a:r>
              <a:rPr sz="3200" dirty="0"/>
              <a:t>知道了，那我们就很容易求解了。</a:t>
            </a:r>
            <a:endParaRPr sz="3200" dirty="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1178052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" y="1036319"/>
            <a:ext cx="2395728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52700" y="1036319"/>
            <a:ext cx="681227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EM</a:t>
            </a:r>
            <a:r>
              <a:rPr spc="-5" dirty="0">
                <a:latin typeface="SimSun"/>
                <a:cs typeface="SimSun"/>
              </a:rPr>
              <a:t>算法推导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2437" y="1355344"/>
            <a:ext cx="8502015" cy="48831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这里把每个人（样本）的完整描述看做是三元</a:t>
            </a:r>
            <a:endParaRPr sz="3200">
              <a:latin typeface="PMingLiU"/>
              <a:cs typeface="PMingLiU"/>
            </a:endParaRPr>
          </a:p>
          <a:p>
            <a:pPr marL="355600">
              <a:lnSpc>
                <a:spcPct val="100000"/>
              </a:lnSpc>
              <a:spcBef>
                <a:spcPts val="35"/>
              </a:spcBef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组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y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={x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,z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i1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,z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i2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}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x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是第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个样本的观测值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0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i1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和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i2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表示利用男女哪个高斯分布，隐含变量</a:t>
            </a:r>
            <a:endParaRPr sz="3200">
              <a:latin typeface="PMingLiU"/>
              <a:cs typeface="PMingLiU"/>
            </a:endParaRPr>
          </a:p>
          <a:p>
            <a:pPr marL="927100">
              <a:lnSpc>
                <a:spcPct val="100000"/>
              </a:lnSpc>
              <a:spcBef>
                <a:spcPts val="765"/>
              </a:spcBef>
            </a:pP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ij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在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x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由第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j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个高斯分布产生时值为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1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，否则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为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0</a:t>
            </a:r>
            <a:r>
              <a:rPr sz="3200" spc="-10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sz="3200">
              <a:latin typeface="PMingLiU"/>
              <a:cs typeface="PMingLiU"/>
            </a:endParaRPr>
          </a:p>
          <a:p>
            <a:pPr marL="12700" marR="76835" indent="9144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例如一个样本的观测值</a:t>
            </a:r>
            <a:r>
              <a:rPr sz="3200" spc="-10" dirty="0">
                <a:solidFill>
                  <a:srgbClr val="4E3A2F"/>
                </a:solidFill>
                <a:latin typeface="PMingLiU"/>
                <a:cs typeface="PMingLiU"/>
              </a:rPr>
              <a:t>为</a:t>
            </a:r>
            <a:r>
              <a:rPr sz="3200" spc="-20" dirty="0">
                <a:solidFill>
                  <a:srgbClr val="4E3A2F"/>
                </a:solidFill>
                <a:latin typeface="Franklin Gothic Book"/>
                <a:cs typeface="Franklin Gothic Book"/>
              </a:rPr>
              <a:t>1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.</a:t>
            </a:r>
            <a:r>
              <a:rPr sz="3200" spc="-10" dirty="0">
                <a:solidFill>
                  <a:srgbClr val="4E3A2F"/>
                </a:solidFill>
                <a:latin typeface="Franklin Gothic Book"/>
                <a:cs typeface="Franklin Gothic Book"/>
              </a:rPr>
              <a:t>8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来自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男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生高  斯分布，则样本表示为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{1.8, </a:t>
            </a:r>
            <a:r>
              <a:rPr sz="3200" spc="-10" dirty="0">
                <a:solidFill>
                  <a:srgbClr val="4E3A2F"/>
                </a:solidFill>
                <a:latin typeface="Franklin Gothic Book"/>
                <a:cs typeface="Franklin Gothic Book"/>
              </a:rPr>
              <a:t>1,</a:t>
            </a:r>
            <a:r>
              <a:rPr sz="3200" spc="-13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0}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sz="3200">
              <a:latin typeface="PMingLiU"/>
              <a:cs typeface="PMingLiU"/>
            </a:endParaRPr>
          </a:p>
          <a:p>
            <a:pPr marL="927100">
              <a:lnSpc>
                <a:spcPct val="100000"/>
              </a:lnSpc>
              <a:spcBef>
                <a:spcPts val="770"/>
              </a:spcBef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即若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i1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和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15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i2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的值已知，也就是说每个人我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2437" y="6237935"/>
            <a:ext cx="4907280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已经标记为男生或者女生了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04580" y="6516623"/>
            <a:ext cx="205740" cy="1943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D28E27"/>
                </a:solidFill>
                <a:latin typeface="Franklin Gothic Book"/>
                <a:cs typeface="Franklin Gothic Book"/>
              </a:rPr>
              <a:t>20</a:t>
            </a:r>
            <a:endParaRPr sz="1200">
              <a:latin typeface="Franklin Gothic Book"/>
              <a:cs typeface="Franklin Gothic Boo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8267" y="1426336"/>
            <a:ext cx="8569960" cy="14077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0499"/>
              </a:lnSpc>
            </a:pPr>
            <a:r>
              <a:rPr sz="21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100" spc="-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latin typeface="PMingLiU"/>
                <a:cs typeface="PMingLiU"/>
              </a:rPr>
              <a:t>对于参数估计，我们本质上还是想获得一个使似  </a:t>
            </a:r>
            <a:r>
              <a:rPr sz="3000" dirty="0">
                <a:latin typeface="PMingLiU"/>
                <a:cs typeface="PMingLiU"/>
              </a:rPr>
              <a:t>然函数最大化的那个参</a:t>
            </a:r>
            <a:r>
              <a:rPr sz="3000" spc="5" dirty="0">
                <a:latin typeface="PMingLiU"/>
                <a:cs typeface="PMingLiU"/>
              </a:rPr>
              <a:t>数</a:t>
            </a:r>
            <a:r>
              <a:rPr sz="3000" dirty="0">
                <a:latin typeface="Franklin Gothic Book"/>
                <a:cs typeface="Franklin Gothic Book"/>
              </a:rPr>
              <a:t>θ</a:t>
            </a:r>
            <a:r>
              <a:rPr sz="3000" dirty="0">
                <a:latin typeface="PMingLiU"/>
                <a:cs typeface="PMingLiU"/>
              </a:rPr>
              <a:t>，现在与最大似然不同  的只是似然函数式中多了一个未知的变量</a:t>
            </a:r>
            <a:r>
              <a:rPr sz="3000" dirty="0">
                <a:latin typeface="Franklin Gothic Book"/>
                <a:cs typeface="Franklin Gothic Book"/>
              </a:rPr>
              <a:t>z</a:t>
            </a:r>
            <a:endParaRPr sz="3000">
              <a:latin typeface="Franklin Gothic Book"/>
              <a:cs typeface="Franklin Gothic 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8267" y="5640323"/>
            <a:ext cx="8578215" cy="4864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100" spc="31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000" spc="-5" dirty="0">
                <a:solidFill>
                  <a:srgbClr val="FF0000"/>
                </a:solidFill>
                <a:latin typeface="PMingLiU"/>
                <a:cs typeface="PMingLiU"/>
              </a:rPr>
              <a:t>也就是说我们的目标是找到适合的</a:t>
            </a:r>
            <a:r>
              <a:rPr sz="3000" spc="-5" dirty="0">
                <a:solidFill>
                  <a:srgbClr val="FF0000"/>
                </a:solidFill>
                <a:latin typeface="Franklin Gothic Book"/>
                <a:cs typeface="Franklin Gothic Book"/>
              </a:rPr>
              <a:t>θ</a:t>
            </a:r>
            <a:r>
              <a:rPr sz="3000" spc="-5" dirty="0">
                <a:solidFill>
                  <a:srgbClr val="FF0000"/>
                </a:solidFill>
                <a:latin typeface="PMingLiU"/>
                <a:cs typeface="PMingLiU"/>
              </a:rPr>
              <a:t>和</a:t>
            </a:r>
            <a:r>
              <a:rPr sz="3000" spc="-5" dirty="0">
                <a:solidFill>
                  <a:srgbClr val="FF0000"/>
                </a:solidFill>
                <a:latin typeface="Franklin Gothic Book"/>
                <a:cs typeface="Franklin Gothic Book"/>
              </a:rPr>
              <a:t>z</a:t>
            </a:r>
            <a:r>
              <a:rPr sz="3000" spc="-5" dirty="0">
                <a:solidFill>
                  <a:srgbClr val="FF0000"/>
                </a:solidFill>
                <a:latin typeface="PMingLiU"/>
                <a:cs typeface="PMingLiU"/>
              </a:rPr>
              <a:t>让</a:t>
            </a:r>
            <a:r>
              <a:rPr sz="3000" spc="-5" dirty="0">
                <a:solidFill>
                  <a:srgbClr val="FF0000"/>
                </a:solidFill>
                <a:latin typeface="Franklin Gothic Book"/>
                <a:cs typeface="Franklin Gothic Book"/>
              </a:rPr>
              <a:t>L(θ)</a:t>
            </a:r>
            <a:r>
              <a:rPr sz="3000" spc="-5" dirty="0">
                <a:solidFill>
                  <a:srgbClr val="FF0000"/>
                </a:solidFill>
                <a:latin typeface="PMingLiU"/>
                <a:cs typeface="PMingLiU"/>
              </a:rPr>
              <a:t>最大</a:t>
            </a:r>
            <a:endParaRPr sz="300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971600" y="2924936"/>
            <a:ext cx="7294245" cy="2362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573529"/>
            <a:ext cx="8736330" cy="3639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260350" indent="-342900" algn="just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（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1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）式最大化，也就是最大化似然函数，但 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是可以看到里面有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“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和的对数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”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，求导后形式会  非常复杂，所以很难求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解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得到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未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知参</a:t>
            </a:r>
            <a:r>
              <a:rPr sz="3200" spc="-10" dirty="0">
                <a:solidFill>
                  <a:srgbClr val="4E3A2F"/>
                </a:solidFill>
                <a:latin typeface="PMingLiU"/>
                <a:cs typeface="PMingLiU"/>
              </a:rPr>
              <a:t>数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和</a:t>
            </a:r>
            <a:r>
              <a:rPr sz="3200" spc="-15" dirty="0">
                <a:solidFill>
                  <a:srgbClr val="4E3A2F"/>
                </a:solidFill>
                <a:latin typeface="Franklin Gothic Book"/>
                <a:cs typeface="Franklin Gothic Book"/>
              </a:rPr>
              <a:t>θ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25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3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（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2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）式只是分子分母同乘以一个相等的函数，</a:t>
            </a:r>
            <a:endParaRPr sz="3200">
              <a:latin typeface="PMingLiU"/>
              <a:cs typeface="PMingLiU"/>
            </a:endParaRPr>
          </a:p>
          <a:p>
            <a:pPr marL="3556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还是有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“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和的对数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”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啊，还是求解不了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70"/>
              </a:spcBef>
            </a:pPr>
            <a:r>
              <a:rPr sz="225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5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（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3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）式变成了</a:t>
            </a:r>
            <a:r>
              <a:rPr sz="3200" dirty="0">
                <a:solidFill>
                  <a:srgbClr val="FF0000"/>
                </a:solidFill>
                <a:latin typeface="Franklin Gothic Book"/>
                <a:cs typeface="Franklin Gothic Book"/>
              </a:rPr>
              <a:t>“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对数的和</a:t>
            </a:r>
            <a:r>
              <a:rPr sz="3200" dirty="0">
                <a:solidFill>
                  <a:srgbClr val="FF0000"/>
                </a:solidFill>
                <a:latin typeface="Franklin Gothic Book"/>
                <a:cs typeface="Franklin Gothic Book"/>
              </a:rPr>
              <a:t>”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，那这样求导就容</a:t>
            </a:r>
            <a:endParaRPr sz="3200">
              <a:latin typeface="PMingLiU"/>
              <a:cs typeface="PMingLiU"/>
            </a:endParaRPr>
          </a:p>
          <a:p>
            <a:pPr marL="3556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易了。我们注意点，还发现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等号变成了不等号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93444" y="5866079"/>
            <a:ext cx="328104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为什么能这么变？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028" y="5866079"/>
            <a:ext cx="2455545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Jensen</a:t>
            </a:r>
            <a:r>
              <a:rPr sz="3200" b="1" dirty="0">
                <a:solidFill>
                  <a:srgbClr val="4E3A2F"/>
                </a:solidFill>
                <a:latin typeface="Microsoft YaHei UI"/>
                <a:cs typeface="Microsoft YaHei UI"/>
              </a:rPr>
              <a:t>不等式</a:t>
            </a:r>
            <a:endParaRPr sz="3200">
              <a:latin typeface="Microsoft YaHei UI"/>
              <a:cs typeface="Microsoft YaHei U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217034" y="5905169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39">
                <a:moveTo>
                  <a:pt x="736091" y="0"/>
                </a:moveTo>
                <a:lnTo>
                  <a:pt x="736091" y="121158"/>
                </a:lnTo>
                <a:lnTo>
                  <a:pt x="0" y="121158"/>
                </a:lnTo>
                <a:lnTo>
                  <a:pt x="0" y="363474"/>
                </a:lnTo>
                <a:lnTo>
                  <a:pt x="736091" y="363474"/>
                </a:lnTo>
                <a:lnTo>
                  <a:pt x="736091" y="484632"/>
                </a:lnTo>
                <a:lnTo>
                  <a:pt x="978407" y="242316"/>
                </a:lnTo>
                <a:lnTo>
                  <a:pt x="736091" y="0"/>
                </a:lnTo>
                <a:close/>
              </a:path>
            </a:pathLst>
          </a:custGeom>
          <a:solidFill>
            <a:srgbClr val="EFA12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17034" y="5905169"/>
            <a:ext cx="978535" cy="485140"/>
          </a:xfrm>
          <a:custGeom>
            <a:avLst/>
            <a:gdLst/>
            <a:ahLst/>
            <a:cxnLst/>
            <a:rect l="l" t="t" r="r" b="b"/>
            <a:pathLst>
              <a:path w="978535" h="485139">
                <a:moveTo>
                  <a:pt x="0" y="121158"/>
                </a:moveTo>
                <a:lnTo>
                  <a:pt x="736091" y="121158"/>
                </a:lnTo>
                <a:lnTo>
                  <a:pt x="736091" y="0"/>
                </a:lnTo>
                <a:lnTo>
                  <a:pt x="978407" y="242316"/>
                </a:lnTo>
                <a:lnTo>
                  <a:pt x="736091" y="484632"/>
                </a:lnTo>
                <a:lnTo>
                  <a:pt x="736091" y="363474"/>
                </a:lnTo>
                <a:lnTo>
                  <a:pt x="0" y="363474"/>
                </a:lnTo>
                <a:lnTo>
                  <a:pt x="0" y="121158"/>
                </a:lnTo>
                <a:close/>
              </a:path>
            </a:pathLst>
          </a:custGeom>
          <a:ln w="25400">
            <a:solidFill>
              <a:srgbClr val="AF761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3540" y="1573529"/>
            <a:ext cx="8159115" cy="3347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Jensen</a:t>
            </a:r>
            <a:r>
              <a:rPr sz="3200" b="1" dirty="0">
                <a:solidFill>
                  <a:srgbClr val="4E3A2F"/>
                </a:solidFill>
                <a:latin typeface="Microsoft YaHei UI"/>
                <a:cs typeface="Microsoft YaHei UI"/>
              </a:rPr>
              <a:t>不等式</a:t>
            </a:r>
            <a:endParaRPr sz="3200">
              <a:latin typeface="Microsoft YaHei UI"/>
              <a:cs typeface="Microsoft YaHei UI"/>
            </a:endParaRPr>
          </a:p>
          <a:p>
            <a:pPr marL="927100">
              <a:lnSpc>
                <a:spcPct val="100000"/>
              </a:lnSpc>
              <a:spcBef>
                <a:spcPts val="765"/>
              </a:spcBef>
            </a:pP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f</a:t>
            </a:r>
            <a:r>
              <a:rPr sz="3200" b="1" spc="5" dirty="0">
                <a:solidFill>
                  <a:srgbClr val="4E3A2F"/>
                </a:solidFill>
                <a:latin typeface="Microsoft YaHei UI"/>
                <a:cs typeface="Microsoft YaHei UI"/>
              </a:rPr>
              <a:t>凸函数： </a:t>
            </a:r>
            <a:r>
              <a:rPr sz="3200" b="1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E[f(X)] </a:t>
            </a: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&gt;=</a:t>
            </a:r>
            <a:r>
              <a:rPr sz="3200" b="1" spc="-31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f(E[X])</a:t>
            </a:r>
            <a:endParaRPr sz="3200">
              <a:latin typeface="Franklin Gothic Book"/>
              <a:cs typeface="Franklin Gothic Book"/>
            </a:endParaRPr>
          </a:p>
          <a:p>
            <a:pPr marL="927100">
              <a:lnSpc>
                <a:spcPct val="100000"/>
              </a:lnSpc>
              <a:spcBef>
                <a:spcPts val="770"/>
              </a:spcBef>
            </a:pP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f</a:t>
            </a:r>
            <a:r>
              <a:rPr sz="3200" b="1" spc="5" dirty="0">
                <a:solidFill>
                  <a:srgbClr val="4E3A2F"/>
                </a:solidFill>
                <a:latin typeface="Microsoft YaHei UI"/>
                <a:cs typeface="Microsoft YaHei UI"/>
              </a:rPr>
              <a:t>凹函数： </a:t>
            </a:r>
            <a:r>
              <a:rPr sz="3200" b="1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E[f(X)] </a:t>
            </a: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&lt;=</a:t>
            </a:r>
            <a:r>
              <a:rPr sz="3200" b="1" spc="-29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b="1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f(E[X])</a:t>
            </a:r>
            <a:endParaRPr sz="32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f(x) = </a:t>
            </a: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log </a:t>
            </a:r>
            <a:r>
              <a:rPr sz="3200" b="1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x, </a:t>
            </a:r>
            <a:r>
              <a:rPr sz="3200" b="1" dirty="0">
                <a:solidFill>
                  <a:srgbClr val="4E3A2F"/>
                </a:solidFill>
                <a:latin typeface="Microsoft YaHei UI"/>
                <a:cs typeface="Microsoft YaHei UI"/>
              </a:rPr>
              <a:t>二次导数为</a:t>
            </a: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-1/x</a:t>
            </a:r>
            <a:r>
              <a:rPr sz="3150" b="1" baseline="25132" dirty="0">
                <a:solidFill>
                  <a:srgbClr val="4E3A2F"/>
                </a:solidFill>
                <a:latin typeface="Franklin Gothic Book"/>
                <a:cs typeface="Franklin Gothic Book"/>
              </a:rPr>
              <a:t>2</a:t>
            </a: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&lt;0,</a:t>
            </a:r>
            <a:r>
              <a:rPr sz="3200" b="1" spc="1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b="1" spc="5" dirty="0">
                <a:solidFill>
                  <a:srgbClr val="4E3A2F"/>
                </a:solidFill>
                <a:latin typeface="Microsoft YaHei UI"/>
                <a:cs typeface="Microsoft YaHei UI"/>
              </a:rPr>
              <a:t>为凹函数</a:t>
            </a:r>
            <a:endParaRPr sz="3200">
              <a:latin typeface="Microsoft YaHei UI"/>
              <a:cs typeface="Microsoft YaHei UI"/>
            </a:endParaRPr>
          </a:p>
          <a:p>
            <a:pPr marL="12700" marR="5080">
              <a:lnSpc>
                <a:spcPct val="101000"/>
              </a:lnSpc>
              <a:spcBef>
                <a:spcPts val="690"/>
              </a:spcBef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（注意：国内外凹凸函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数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定义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不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同，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本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处采用  国际定义）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2700" y="1036319"/>
            <a:ext cx="681227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EM</a:t>
            </a:r>
            <a:r>
              <a:rPr spc="-5" dirty="0">
                <a:latin typeface="SimSun"/>
                <a:cs typeface="SimSun"/>
              </a:rPr>
              <a:t>算法流程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83540" y="1563776"/>
            <a:ext cx="8500745" cy="32061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102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3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E</a:t>
            </a:r>
            <a:r>
              <a:rPr sz="3200" b="1" spc="5" dirty="0">
                <a:solidFill>
                  <a:srgbClr val="4E3A2F"/>
                </a:solidFill>
                <a:latin typeface="Microsoft YaHei UI"/>
                <a:cs typeface="Microsoft YaHei UI"/>
              </a:rPr>
              <a:t>步骤：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根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据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参数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初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始值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或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上一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次</a:t>
            </a:r>
            <a:r>
              <a:rPr sz="3200" spc="5" dirty="0">
                <a:solidFill>
                  <a:srgbClr val="4E3A2F"/>
                </a:solidFill>
                <a:latin typeface="PMingLiU"/>
                <a:cs typeface="PMingLiU"/>
              </a:rPr>
              <a:t>迭代</a:t>
            </a:r>
            <a:r>
              <a:rPr sz="3200" spc="-10" dirty="0">
                <a:solidFill>
                  <a:srgbClr val="4E3A2F"/>
                </a:solidFill>
                <a:latin typeface="PMingLiU"/>
                <a:cs typeface="PMingLiU"/>
              </a:rPr>
              <a:t>的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模型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参数记</a:t>
            </a:r>
            <a:r>
              <a:rPr sz="3200" spc="155" dirty="0">
                <a:solidFill>
                  <a:srgbClr val="4E3A2F"/>
                </a:solidFill>
                <a:latin typeface="Cambria Math"/>
                <a:cs typeface="Cambria Math"/>
              </a:rPr>
              <a:t>𝜃</a:t>
            </a:r>
            <a:r>
              <a:rPr sz="3450" spc="-7" baseline="28985" dirty="0">
                <a:solidFill>
                  <a:srgbClr val="4E3A2F"/>
                </a:solidFill>
                <a:latin typeface="Cambria Math"/>
                <a:cs typeface="Cambria Math"/>
              </a:rPr>
              <a:t>(</a:t>
            </a:r>
            <a:r>
              <a:rPr sz="3450" spc="487" baseline="28985" dirty="0">
                <a:solidFill>
                  <a:srgbClr val="4E3A2F"/>
                </a:solidFill>
                <a:latin typeface="Cambria Math"/>
                <a:cs typeface="Cambria Math"/>
              </a:rPr>
              <a:t>𝑛</a:t>
            </a:r>
            <a:r>
              <a:rPr sz="3450" spc="187" baseline="28985" dirty="0">
                <a:solidFill>
                  <a:srgbClr val="4E3A2F"/>
                </a:solidFill>
                <a:latin typeface="Cambria Math"/>
                <a:cs typeface="Cambria Math"/>
              </a:rPr>
              <a:t>)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,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来求一个分布</a:t>
            </a:r>
            <a:r>
              <a:rPr sz="3200" spc="-15" dirty="0">
                <a:solidFill>
                  <a:srgbClr val="4E3A2F"/>
                </a:solidFill>
                <a:latin typeface="Franklin Gothic Book"/>
                <a:cs typeface="Franklin Gothic Book"/>
              </a:rPr>
              <a:t>q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(z</a:t>
            </a:r>
            <a:r>
              <a:rPr sz="3200" spc="-10" dirty="0">
                <a:solidFill>
                  <a:srgbClr val="4E3A2F"/>
                </a:solidFill>
                <a:latin typeface="Franklin Gothic Book"/>
                <a:cs typeface="Franklin Gothic Book"/>
              </a:rPr>
              <a:t>)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使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得</a:t>
            </a:r>
            <a:r>
              <a:rPr sz="3200" spc="-10" dirty="0">
                <a:solidFill>
                  <a:srgbClr val="4E3A2F"/>
                </a:solidFill>
                <a:latin typeface="Franklin Gothic Book"/>
                <a:cs typeface="Franklin Gothic Book"/>
              </a:rPr>
              <a:t>L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(q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,</a:t>
            </a:r>
            <a:r>
              <a:rPr sz="3200" spc="95" dirty="0">
                <a:solidFill>
                  <a:srgbClr val="4E3A2F"/>
                </a:solidFill>
                <a:latin typeface="Cambria Math"/>
                <a:cs typeface="Cambria Math"/>
              </a:rPr>
              <a:t>𝜃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)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最大 化</a:t>
            </a:r>
            <a:endParaRPr sz="32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889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3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b="1" spc="10" dirty="0">
                <a:solidFill>
                  <a:srgbClr val="4E3A2F"/>
                </a:solidFill>
                <a:latin typeface="Franklin Gothic Book"/>
                <a:cs typeface="Franklin Gothic Book"/>
              </a:rPr>
              <a:t>M</a:t>
            </a:r>
            <a:r>
              <a:rPr sz="3200" b="1" spc="10" dirty="0">
                <a:solidFill>
                  <a:srgbClr val="4E3A2F"/>
                </a:solidFill>
                <a:latin typeface="Microsoft YaHei UI"/>
                <a:cs typeface="Microsoft YaHei UI"/>
              </a:rPr>
              <a:t>步骤</a:t>
            </a:r>
            <a:r>
              <a:rPr sz="3200" b="1" dirty="0">
                <a:solidFill>
                  <a:srgbClr val="4E3A2F"/>
                </a:solidFill>
                <a:latin typeface="Microsoft YaHei UI"/>
                <a:cs typeface="Microsoft YaHei UI"/>
              </a:rPr>
              <a:t>：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固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定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q(</a:t>
            </a:r>
            <a:r>
              <a:rPr sz="3200" spc="-20" dirty="0">
                <a:solidFill>
                  <a:srgbClr val="4E3A2F"/>
                </a:solidFill>
                <a:latin typeface="Franklin Gothic Book"/>
                <a:cs typeface="Franklin Gothic Book"/>
              </a:rPr>
              <a:t>z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)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，求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一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个</a:t>
            </a:r>
            <a:r>
              <a:rPr sz="3200" spc="95" dirty="0">
                <a:solidFill>
                  <a:srgbClr val="4E3A2F"/>
                </a:solidFill>
                <a:latin typeface="Cambria Math"/>
                <a:cs typeface="Cambria Math"/>
              </a:rPr>
              <a:t>𝜃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记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为</a:t>
            </a:r>
            <a:r>
              <a:rPr sz="3200" spc="155" dirty="0">
                <a:solidFill>
                  <a:srgbClr val="4E3A2F"/>
                </a:solidFill>
                <a:latin typeface="Cambria Math"/>
                <a:cs typeface="Cambria Math"/>
              </a:rPr>
              <a:t>𝜃</a:t>
            </a:r>
            <a:r>
              <a:rPr sz="3450" spc="-7" baseline="28985" dirty="0">
                <a:solidFill>
                  <a:srgbClr val="4E3A2F"/>
                </a:solidFill>
                <a:latin typeface="Cambria Math"/>
                <a:cs typeface="Cambria Math"/>
              </a:rPr>
              <a:t>(</a:t>
            </a:r>
            <a:r>
              <a:rPr sz="3450" spc="487" baseline="28985" dirty="0">
                <a:solidFill>
                  <a:srgbClr val="4E3A2F"/>
                </a:solidFill>
                <a:latin typeface="Cambria Math"/>
                <a:cs typeface="Cambria Math"/>
              </a:rPr>
              <a:t>𝑛</a:t>
            </a:r>
            <a:r>
              <a:rPr sz="3450" spc="-82" baseline="28985" dirty="0">
                <a:solidFill>
                  <a:srgbClr val="4E3A2F"/>
                </a:solidFill>
                <a:latin typeface="Cambria Math"/>
                <a:cs typeface="Cambria Math"/>
              </a:rPr>
              <a:t>+</a:t>
            </a:r>
            <a:r>
              <a:rPr sz="3450" spc="75" baseline="28985" dirty="0">
                <a:solidFill>
                  <a:srgbClr val="4E3A2F"/>
                </a:solidFill>
                <a:latin typeface="Cambria Math"/>
                <a:cs typeface="Cambria Math"/>
              </a:rPr>
              <a:t>1</a:t>
            </a:r>
            <a:r>
              <a:rPr sz="3450" spc="165" baseline="28985" dirty="0">
                <a:solidFill>
                  <a:srgbClr val="4E3A2F"/>
                </a:solidFill>
                <a:latin typeface="Cambria Math"/>
                <a:cs typeface="Cambria Math"/>
              </a:rPr>
              <a:t>)</a:t>
            </a:r>
            <a:r>
              <a:rPr sz="3200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,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使得</a:t>
            </a:r>
            <a:endParaRPr sz="3200">
              <a:latin typeface="PMingLiU"/>
              <a:cs typeface="PMingLiU"/>
            </a:endParaRPr>
          </a:p>
          <a:p>
            <a:pPr marL="355600">
              <a:lnSpc>
                <a:spcPct val="100000"/>
              </a:lnSpc>
            </a:pPr>
            <a:r>
              <a:rPr sz="3200" spc="20" dirty="0">
                <a:solidFill>
                  <a:srgbClr val="4E3A2F"/>
                </a:solidFill>
                <a:latin typeface="Franklin Gothic Book"/>
                <a:cs typeface="Franklin Gothic Book"/>
              </a:rPr>
              <a:t>L(q,</a:t>
            </a:r>
            <a:r>
              <a:rPr sz="3200" spc="20" dirty="0">
                <a:solidFill>
                  <a:srgbClr val="4E3A2F"/>
                </a:solidFill>
                <a:latin typeface="Cambria Math"/>
                <a:cs typeface="Cambria Math"/>
              </a:rPr>
              <a:t>𝜃</a:t>
            </a:r>
            <a:r>
              <a:rPr sz="3200" spc="20" dirty="0">
                <a:solidFill>
                  <a:srgbClr val="4E3A2F"/>
                </a:solidFill>
                <a:latin typeface="Franklin Gothic Book"/>
                <a:cs typeface="Franklin Gothic Book"/>
              </a:rPr>
              <a:t>)</a:t>
            </a:r>
            <a:r>
              <a:rPr sz="3200" spc="20" dirty="0">
                <a:solidFill>
                  <a:srgbClr val="4E3A2F"/>
                </a:solidFill>
                <a:latin typeface="PMingLiU"/>
                <a:cs typeface="PMingLiU"/>
              </a:rPr>
              <a:t>最大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81325" y="3071748"/>
            <a:ext cx="3181350" cy="7143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5657" y="4941163"/>
            <a:ext cx="5962650" cy="1133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EM</a:t>
            </a:r>
            <a:r>
              <a:rPr lang="zh-CN" altLang="en-US" dirty="0"/>
              <a:t>算法缺点</a:t>
            </a:r>
            <a:endParaRPr lang="zh-CN" altLang="en-US" b="1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676400"/>
            <a:ext cx="7621269" cy="2739211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en-US" altLang="zh-CN" dirty="0"/>
              <a:t>EM</a:t>
            </a:r>
            <a:r>
              <a:rPr lang="zh-CN" altLang="en-US" dirty="0"/>
              <a:t>主要缺点</a:t>
            </a:r>
            <a:endParaRPr lang="en-US" altLang="zh-CN" dirty="0"/>
          </a:p>
          <a:p>
            <a:pPr>
              <a:buFontTx/>
              <a:buNone/>
              <a:defRPr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/>
              <a:t>收敛速度慢</a:t>
            </a:r>
            <a:r>
              <a:rPr lang="en-US" altLang="zh-CN" dirty="0"/>
              <a:t>;</a:t>
            </a:r>
          </a:p>
          <a:p>
            <a:pPr marL="3714750" lvl="7" indent="-514350">
              <a:buFont typeface="+mj-lt"/>
              <a:buAutoNum type="arabicPeriod"/>
              <a:defRPr/>
            </a:pPr>
            <a:endParaRPr lang="en-US" altLang="zh-CN" dirty="0"/>
          </a:p>
          <a:p>
            <a:pPr marL="514350" indent="-514350">
              <a:buFont typeface="+mj-lt"/>
              <a:buAutoNum type="arabicPeriod"/>
              <a:defRPr/>
            </a:pPr>
            <a:r>
              <a:rPr lang="zh-CN" altLang="en-US" dirty="0"/>
              <a:t>算法高度依赖初始值的选择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55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2802636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48483" y="1036319"/>
            <a:ext cx="681228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P</a:t>
            </a:r>
            <a:r>
              <a:rPr spc="-35" dirty="0"/>
              <a:t>R</a:t>
            </a:r>
            <a:r>
              <a:rPr dirty="0"/>
              <a:t>OBLEMS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3540" y="1573529"/>
            <a:ext cx="2974975" cy="22739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4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局部最优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5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收敛速度</a:t>
            </a:r>
            <a:endParaRPr sz="3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9271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怎么解决？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423790" y="2989707"/>
            <a:ext cx="857250" cy="7048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156197" y="2727832"/>
            <a:ext cx="2571750" cy="122872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156197" y="5196281"/>
            <a:ext cx="2571750" cy="1228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376165" y="5334393"/>
            <a:ext cx="952500" cy="9525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310"/>
              </a:lnSpc>
            </a:pPr>
            <a:fld id="{81D60167-4931-47E6-BA6A-407CBD079E47}" type="slidenum">
              <a:rPr dirty="0"/>
              <a:t>28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3538" y="190534"/>
            <a:ext cx="8376919" cy="557530"/>
          </a:xfrm>
        </p:spPr>
        <p:txBody>
          <a:bodyPr/>
          <a:lstStyle/>
          <a:p>
            <a:r>
              <a:rPr lang="zh-CN" altLang="en-US" dirty="0" smtClean="0"/>
              <a:t>问题简化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52400" y="831532"/>
            <a:ext cx="8840469" cy="6401753"/>
          </a:xfrm>
        </p:spPr>
        <p:txBody>
          <a:bodyPr/>
          <a:lstStyle/>
          <a:p>
            <a:r>
              <a:rPr lang="zh-CN" altLang="en-US" dirty="0"/>
              <a:t>该混合高斯分布一共有</a:t>
            </a:r>
            <a:r>
              <a:rPr lang="en-US" altLang="zh-CN" dirty="0"/>
              <a:t>K</a:t>
            </a:r>
            <a:r>
              <a:rPr lang="zh-CN" altLang="en-US" dirty="0"/>
              <a:t>个分布函数，对于每一个观察到的样本</a:t>
            </a:r>
            <a:r>
              <a:rPr lang="en-US" altLang="zh-CN" dirty="0"/>
              <a:t>y</a:t>
            </a:r>
            <a:r>
              <a:rPr lang="zh-CN" altLang="en-US" dirty="0"/>
              <a:t>，如果知道它是属于</a:t>
            </a:r>
            <a:r>
              <a:rPr lang="en-US" altLang="zh-CN" dirty="0"/>
              <a:t>K</a:t>
            </a:r>
            <a:r>
              <a:rPr lang="zh-CN" altLang="en-US" dirty="0"/>
              <a:t>中的哪个分布，那么求这些参数就会变得很简单</a:t>
            </a:r>
            <a:r>
              <a:rPr lang="en-US" altLang="zh-CN" dirty="0"/>
              <a:t>.</a:t>
            </a:r>
          </a:p>
          <a:p>
            <a:endParaRPr lang="en-US" altLang="zh-CN" dirty="0"/>
          </a:p>
          <a:p>
            <a:r>
              <a:rPr lang="zh-CN" altLang="en-US" dirty="0"/>
              <a:t>假如我们用     来表示这些高斯分布，那么我们的样本集中不仅仅是                     ，</a:t>
            </a:r>
            <a:r>
              <a:rPr lang="zh-CN" altLang="en-US" dirty="0" smtClean="0"/>
              <a:t>而是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/>
              <a:t>由于实际问题中我们往往不知道每个</a:t>
            </a:r>
            <a:r>
              <a:rPr lang="en-US" altLang="zh-CN" dirty="0"/>
              <a:t>y</a:t>
            </a:r>
            <a:r>
              <a:rPr lang="zh-CN" altLang="en-US" dirty="0"/>
              <a:t>属于哪个分布，我们观察不到</a:t>
            </a:r>
            <a:r>
              <a:rPr lang="en-US" altLang="zh-CN" dirty="0"/>
              <a:t>z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  <a:r>
              <a:rPr lang="zh-CN" altLang="en-US" dirty="0"/>
              <a:t>是一个隐藏变量</a:t>
            </a:r>
            <a:r>
              <a:rPr lang="en-US" altLang="zh-CN" dirty="0" smtClean="0"/>
              <a:t>.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两种猜测：</a:t>
            </a:r>
            <a:r>
              <a:rPr lang="en-US" altLang="zh-CN" dirty="0" smtClean="0">
                <a:solidFill>
                  <a:srgbClr val="FF0000"/>
                </a:solidFill>
              </a:rPr>
              <a:t>Y</a:t>
            </a:r>
            <a:r>
              <a:rPr lang="zh-CN" altLang="en-US" dirty="0" smtClean="0">
                <a:solidFill>
                  <a:srgbClr val="FF0000"/>
                </a:solidFill>
              </a:rPr>
              <a:t>属于哪个分布？ 分布的参数？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4236336"/>
              </p:ext>
            </p:extLst>
          </p:nvPr>
        </p:nvGraphicFramePr>
        <p:xfrm>
          <a:off x="2286636" y="2667000"/>
          <a:ext cx="357187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7" name="Equation" r:id="rId3" imgW="152280" imgH="228600" progId="Equation.3">
                  <p:embed/>
                </p:oleObj>
              </mc:Choice>
              <mc:Fallback>
                <p:oleObj name="Equation" r:id="rId3" imgW="1522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636" y="2667000"/>
                        <a:ext cx="357187" cy="5365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043915"/>
              </p:ext>
            </p:extLst>
          </p:nvPr>
        </p:nvGraphicFramePr>
        <p:xfrm>
          <a:off x="3548698" y="3195388"/>
          <a:ext cx="1695450" cy="461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8" name="Equation" r:id="rId5" imgW="838080" imgH="228600" progId="Equation.3">
                  <p:embed/>
                </p:oleObj>
              </mc:Choice>
              <mc:Fallback>
                <p:oleObj name="Equation" r:id="rId5" imgW="838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48698" y="3195388"/>
                        <a:ext cx="1695450" cy="4619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7662841"/>
              </p:ext>
            </p:extLst>
          </p:nvPr>
        </p:nvGraphicFramePr>
        <p:xfrm>
          <a:off x="229235" y="3733800"/>
          <a:ext cx="3749675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9" name="Equation" r:id="rId7" imgW="1714320" imgH="228600" progId="Equation.3">
                  <p:embed/>
                </p:oleObj>
              </mc:Choice>
              <mc:Fallback>
                <p:oleObj name="Equation" r:id="rId7" imgW="1714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235" y="3733800"/>
                        <a:ext cx="3749675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386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87120" y="457200"/>
            <a:ext cx="7917180" cy="411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700" b="1" spc="5" dirty="0">
                <a:latin typeface="Microsoft YaHei UI"/>
                <a:cs typeface="Microsoft YaHei UI"/>
              </a:rPr>
              <a:t>食堂的</a:t>
            </a:r>
            <a:r>
              <a:rPr sz="2700" b="1" dirty="0">
                <a:latin typeface="Microsoft YaHei UI"/>
                <a:cs typeface="Microsoft YaHei UI"/>
              </a:rPr>
              <a:t>大师傅</a:t>
            </a:r>
            <a:r>
              <a:rPr sz="2700" b="1" spc="-15" dirty="0">
                <a:latin typeface="Microsoft YaHei UI"/>
                <a:cs typeface="Microsoft YaHei UI"/>
              </a:rPr>
              <a:t>炒</a:t>
            </a:r>
            <a:r>
              <a:rPr sz="2700" b="1" dirty="0">
                <a:latin typeface="Microsoft YaHei UI"/>
                <a:cs typeface="Microsoft YaHei UI"/>
              </a:rPr>
              <a:t>了一份</a:t>
            </a:r>
            <a:r>
              <a:rPr sz="2700" b="1" spc="-15" dirty="0">
                <a:latin typeface="Microsoft YaHei UI"/>
                <a:cs typeface="Microsoft YaHei UI"/>
              </a:rPr>
              <a:t>菜</a:t>
            </a:r>
            <a:r>
              <a:rPr sz="2700" b="1" dirty="0">
                <a:latin typeface="Microsoft YaHei UI"/>
                <a:cs typeface="Microsoft YaHei UI"/>
              </a:rPr>
              <a:t>，要等</a:t>
            </a:r>
            <a:r>
              <a:rPr sz="2700" b="1" spc="-15" dirty="0">
                <a:latin typeface="Microsoft YaHei UI"/>
                <a:cs typeface="Microsoft YaHei UI"/>
              </a:rPr>
              <a:t>分</a:t>
            </a:r>
            <a:r>
              <a:rPr sz="2700" b="1" dirty="0">
                <a:latin typeface="Microsoft YaHei UI"/>
                <a:cs typeface="Microsoft YaHei UI"/>
              </a:rPr>
              <a:t>成两份</a:t>
            </a:r>
            <a:r>
              <a:rPr sz="2700" b="1" spc="-15" dirty="0">
                <a:latin typeface="Microsoft YaHei UI"/>
                <a:cs typeface="Microsoft YaHei UI"/>
              </a:rPr>
              <a:t>给</a:t>
            </a:r>
            <a:r>
              <a:rPr sz="2700" b="1" dirty="0">
                <a:latin typeface="Microsoft YaHei UI"/>
                <a:cs typeface="Microsoft YaHei UI"/>
              </a:rPr>
              <a:t>两个人吃</a:t>
            </a:r>
            <a:endParaRPr sz="2700" dirty="0">
              <a:latin typeface="Microsoft YaHei UI"/>
              <a:cs typeface="Microsoft YaHei U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4</a:t>
            </a:fld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609600" y="1143000"/>
            <a:ext cx="7954009" cy="51783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99500"/>
              </a:lnSpc>
            </a:pPr>
            <a:r>
              <a:rPr sz="2500" spc="-5" dirty="0">
                <a:solidFill>
                  <a:srgbClr val="4E3A2F"/>
                </a:solidFill>
                <a:latin typeface="SimSun"/>
                <a:cs typeface="SimSun"/>
              </a:rPr>
              <a:t>—</a:t>
            </a:r>
            <a:r>
              <a:rPr sz="2500" spc="-10" dirty="0">
                <a:solidFill>
                  <a:srgbClr val="4E3A2F"/>
                </a:solidFill>
                <a:latin typeface="SimSun"/>
                <a:cs typeface="SimSun"/>
              </a:rPr>
              <a:t>—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显然没有必要拿来天平一点一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点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的精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确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的去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称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分量，  最简单的办法是先随意的把菜分到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两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个碗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中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，然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后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观察是  </a:t>
            </a:r>
            <a:r>
              <a:rPr sz="2500" spc="-10" dirty="0">
                <a:solidFill>
                  <a:srgbClr val="4E3A2F"/>
                </a:solidFill>
                <a:latin typeface="PMingLiU"/>
                <a:cs typeface="PMingLiU"/>
              </a:rPr>
              <a:t>否一样多，把比较多的那一份取出一点放到另一个碗中，  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这个过程一直迭代地执行下去，直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到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大家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看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不出</a:t>
            </a:r>
            <a:r>
              <a:rPr sz="2500" spc="0" dirty="0">
                <a:solidFill>
                  <a:srgbClr val="4E3A2F"/>
                </a:solidFill>
                <a:latin typeface="PMingLiU"/>
                <a:cs typeface="PMingLiU"/>
              </a:rPr>
              <a:t>两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个碗所  容纳的菜有什么分量上的不同为止</a:t>
            </a:r>
            <a:endParaRPr sz="2500" dirty="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3650" dirty="0">
              <a:latin typeface="Times New Roman"/>
              <a:cs typeface="Times New Roman"/>
            </a:endParaRPr>
          </a:p>
          <a:p>
            <a:pPr marL="355600" marR="31750" indent="-34290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500" spc="-5" dirty="0" err="1">
                <a:solidFill>
                  <a:srgbClr val="4E3A2F"/>
                </a:solidFill>
                <a:latin typeface="Garamond"/>
                <a:cs typeface="Garamond"/>
              </a:rPr>
              <a:t>EM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算法就是这样，假设我们估计知道</a:t>
            </a:r>
            <a:r>
              <a:rPr sz="2500" spc="-5" dirty="0" err="1" smtClean="0">
                <a:solidFill>
                  <a:srgbClr val="4E3A2F"/>
                </a:solidFill>
                <a:latin typeface="Garamond"/>
                <a:cs typeface="Garamond"/>
              </a:rPr>
              <a:t>A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和</a:t>
            </a:r>
            <a:r>
              <a:rPr sz="2500" spc="-5" dirty="0" err="1" smtClean="0">
                <a:solidFill>
                  <a:srgbClr val="4E3A2F"/>
                </a:solidFill>
                <a:latin typeface="Garamond"/>
                <a:cs typeface="Garamond"/>
              </a:rPr>
              <a:t>B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两个参数，开始状态下二者都是未知的</a:t>
            </a:r>
            <a:endParaRPr lang="en-US" sz="2500" spc="-5" dirty="0" err="1">
              <a:solidFill>
                <a:srgbClr val="4E3A2F"/>
              </a:solidFill>
              <a:latin typeface="PMingLiU"/>
              <a:cs typeface="PMingLiU"/>
            </a:endParaRPr>
          </a:p>
          <a:p>
            <a:pPr marL="355600" marR="31750" indent="-34290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并且知道了</a:t>
            </a:r>
            <a:r>
              <a:rPr sz="2500" spc="-5" dirty="0" err="1" smtClean="0">
                <a:solidFill>
                  <a:srgbClr val="4E3A2F"/>
                </a:solidFill>
                <a:latin typeface="Garamond"/>
                <a:cs typeface="Garamond"/>
              </a:rPr>
              <a:t>A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的信息就可以</a:t>
            </a:r>
            <a:r>
              <a:rPr sz="2500" spc="-10" dirty="0" err="1" smtClean="0">
                <a:solidFill>
                  <a:srgbClr val="4E3A2F"/>
                </a:solidFill>
                <a:latin typeface="PMingLiU"/>
                <a:cs typeface="PMingLiU"/>
              </a:rPr>
              <a:t>得到</a:t>
            </a:r>
            <a:r>
              <a:rPr sz="2500" spc="-10" dirty="0" err="1" smtClean="0">
                <a:solidFill>
                  <a:srgbClr val="4E3A2F"/>
                </a:solidFill>
                <a:latin typeface="Garamond"/>
                <a:cs typeface="Garamond"/>
              </a:rPr>
              <a:t>B</a:t>
            </a:r>
            <a:r>
              <a:rPr sz="2500" spc="-10" dirty="0" err="1" smtClean="0">
                <a:solidFill>
                  <a:srgbClr val="4E3A2F"/>
                </a:solidFill>
                <a:latin typeface="PMingLiU"/>
                <a:cs typeface="PMingLiU"/>
              </a:rPr>
              <a:t>的信息，反过来知道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了</a:t>
            </a:r>
            <a:r>
              <a:rPr sz="2500" spc="-10" dirty="0" err="1" smtClean="0">
                <a:solidFill>
                  <a:srgbClr val="4E3A2F"/>
                </a:solidFill>
                <a:latin typeface="Garamond"/>
                <a:cs typeface="Garamond"/>
              </a:rPr>
              <a:t>B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也就得到了</a:t>
            </a:r>
            <a:r>
              <a:rPr sz="2500" spc="-5" dirty="0" err="1" smtClean="0">
                <a:solidFill>
                  <a:srgbClr val="4E3A2F"/>
                </a:solidFill>
                <a:latin typeface="Garamond"/>
                <a:cs typeface="Garamond"/>
              </a:rPr>
              <a:t>A</a:t>
            </a:r>
            <a:r>
              <a:rPr sz="2500" spc="-5" dirty="0" smtClean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lang="en-US" sz="2500" spc="-5" dirty="0" smtClean="0">
              <a:solidFill>
                <a:srgbClr val="4E3A2F"/>
              </a:solidFill>
              <a:latin typeface="PMingLiU"/>
              <a:cs typeface="PMingLiU"/>
            </a:endParaRPr>
          </a:p>
          <a:p>
            <a:pPr marL="355600" marR="31750" indent="-342900" algn="just">
              <a:lnSpc>
                <a:spcPct val="10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可以考</a:t>
            </a:r>
            <a:r>
              <a:rPr sz="2500" spc="0" dirty="0" err="1" smtClean="0">
                <a:solidFill>
                  <a:srgbClr val="4E3A2F"/>
                </a:solidFill>
                <a:latin typeface="PMingLiU"/>
                <a:cs typeface="PMingLiU"/>
              </a:rPr>
              <a:t>虑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首先赋</a:t>
            </a:r>
            <a:r>
              <a:rPr sz="2500" spc="-10" dirty="0" err="1" smtClean="0">
                <a:solidFill>
                  <a:srgbClr val="4E3A2F"/>
                </a:solidFill>
                <a:latin typeface="PMingLiU"/>
                <a:cs typeface="PMingLiU"/>
              </a:rPr>
              <a:t>予</a:t>
            </a:r>
            <a:r>
              <a:rPr sz="2500" spc="-5" dirty="0" err="1">
                <a:solidFill>
                  <a:srgbClr val="4E3A2F"/>
                </a:solidFill>
                <a:latin typeface="Garamond"/>
                <a:cs typeface="Garamond"/>
              </a:rPr>
              <a:t>A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某种初值，以此得</a:t>
            </a:r>
            <a:r>
              <a:rPr sz="2500" dirty="0" err="1">
                <a:solidFill>
                  <a:srgbClr val="4E3A2F"/>
                </a:solidFill>
                <a:latin typeface="PMingLiU"/>
                <a:cs typeface="PMingLiU"/>
              </a:rPr>
              <a:t>到</a:t>
            </a:r>
            <a:r>
              <a:rPr sz="2500" spc="-5" dirty="0" err="1">
                <a:solidFill>
                  <a:srgbClr val="4E3A2F"/>
                </a:solidFill>
                <a:latin typeface="Garamond"/>
                <a:cs typeface="Garamond"/>
              </a:rPr>
              <a:t>B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的估计值</a:t>
            </a:r>
            <a:r>
              <a:rPr sz="2500" spc="0" dirty="0" err="1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然后</a:t>
            </a:r>
            <a:r>
              <a:rPr sz="2500" spc="5" dirty="0" err="1">
                <a:solidFill>
                  <a:srgbClr val="4E3A2F"/>
                </a:solidFill>
                <a:latin typeface="PMingLiU"/>
                <a:cs typeface="PMingLiU"/>
              </a:rPr>
              <a:t>从</a:t>
            </a:r>
            <a:r>
              <a:rPr sz="2500" spc="-5" dirty="0" err="1">
                <a:solidFill>
                  <a:srgbClr val="4E3A2F"/>
                </a:solidFill>
                <a:latin typeface="Garamond"/>
                <a:cs typeface="Garamond"/>
              </a:rPr>
              <a:t>B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的</a:t>
            </a:r>
            <a:r>
              <a:rPr sz="2500" spc="0" dirty="0" err="1" smtClean="0">
                <a:solidFill>
                  <a:srgbClr val="4E3A2F"/>
                </a:solidFill>
                <a:latin typeface="PMingLiU"/>
                <a:cs typeface="PMingLiU"/>
              </a:rPr>
              <a:t>当</a:t>
            </a:r>
            <a:r>
              <a:rPr sz="2500" spc="-5" dirty="0" err="1" smtClean="0">
                <a:solidFill>
                  <a:srgbClr val="4E3A2F"/>
                </a:solidFill>
                <a:latin typeface="PMingLiU"/>
                <a:cs typeface="PMingLiU"/>
              </a:rPr>
              <a:t>前值出发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，重新估计</a:t>
            </a:r>
            <a:r>
              <a:rPr sz="2500" spc="-5" dirty="0" err="1">
                <a:solidFill>
                  <a:srgbClr val="4E3A2F"/>
                </a:solidFill>
                <a:latin typeface="Garamond"/>
                <a:cs typeface="Garamond"/>
              </a:rPr>
              <a:t>A</a:t>
            </a:r>
            <a:r>
              <a:rPr sz="2500" spc="-5" dirty="0" err="1">
                <a:solidFill>
                  <a:srgbClr val="4E3A2F"/>
                </a:solidFill>
                <a:latin typeface="PMingLiU"/>
                <a:cs typeface="PMingLiU"/>
              </a:rPr>
              <a:t>的取值，这个过程一直持续到收敛为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2500" spc="-5" dirty="0" smtClean="0">
                <a:solidFill>
                  <a:srgbClr val="4E3A2F"/>
                </a:solidFill>
                <a:latin typeface="PMingLiU"/>
                <a:cs typeface="PMingLiU"/>
              </a:rPr>
              <a:t>止</a:t>
            </a:r>
            <a:r>
              <a:rPr sz="2500" spc="-5" dirty="0">
                <a:solidFill>
                  <a:srgbClr val="4E3A2F"/>
                </a:solidFill>
                <a:latin typeface="PMingLiU"/>
                <a:cs typeface="PMingLiU"/>
              </a:rPr>
              <a:t>。</a:t>
            </a:r>
            <a:endParaRPr sz="2500" dirty="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1178052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23900" y="1036319"/>
            <a:ext cx="14813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638300" y="1036319"/>
            <a:ext cx="681227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/>
              <a:t>E</a:t>
            </a:r>
            <a:r>
              <a:rPr spc="-5" dirty="0"/>
              <a:t>M</a:t>
            </a:r>
            <a:r>
              <a:rPr dirty="0">
                <a:latin typeface="SimSun"/>
                <a:cs typeface="SimSun"/>
              </a:rPr>
              <a:t>算法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5</a:t>
            </a:fld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383540" y="1583944"/>
            <a:ext cx="8502015" cy="15608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269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7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b="1" spc="-5" dirty="0">
                <a:solidFill>
                  <a:srgbClr val="4E3A2F"/>
                </a:solidFill>
                <a:latin typeface="Microsoft YaHei UI"/>
                <a:cs typeface="Microsoft YaHei UI"/>
              </a:rPr>
              <a:t>最大期望算法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（</a:t>
            </a:r>
            <a:r>
              <a:rPr sz="3200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Expectation-maximization</a:t>
            </a:r>
            <a:endParaRPr sz="3200">
              <a:latin typeface="Franklin Gothic Book"/>
              <a:cs typeface="Franklin Gothic Book"/>
            </a:endParaRPr>
          </a:p>
          <a:p>
            <a:pPr marL="355600" marR="5080" algn="just">
              <a:lnSpc>
                <a:spcPts val="3070"/>
              </a:lnSpc>
              <a:spcBef>
                <a:spcPts val="360"/>
              </a:spcBef>
            </a:pP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algor</a:t>
            </a:r>
            <a:r>
              <a:rPr sz="3200" spc="-15" dirty="0">
                <a:solidFill>
                  <a:srgbClr val="4E3A2F"/>
                </a:solidFill>
                <a:latin typeface="Franklin Gothic Book"/>
                <a:cs typeface="Franklin Gothic Book"/>
              </a:rPr>
              <a:t>i</a:t>
            </a:r>
            <a:r>
              <a:rPr sz="3200" dirty="0">
                <a:solidFill>
                  <a:srgbClr val="4E3A2F"/>
                </a:solidFill>
                <a:latin typeface="Franklin Gothic Book"/>
                <a:cs typeface="Franklin Gothic Book"/>
              </a:rPr>
              <a:t>th</a:t>
            </a:r>
            <a:r>
              <a:rPr sz="3200" spc="-10" dirty="0">
                <a:solidFill>
                  <a:srgbClr val="4E3A2F"/>
                </a:solidFill>
                <a:latin typeface="Franklin Gothic Book"/>
                <a:cs typeface="Franklin Gothic Book"/>
              </a:rPr>
              <a:t>m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，又译期望最大化算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法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）在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统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计中被  用于寻找，依赖于不可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观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察的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隐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性变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量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的概率  模型中，参数的最大似然估计。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3540" y="3632834"/>
            <a:ext cx="8503920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7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在统计计算中，最大期望算法是在概率模型中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6440" y="4023232"/>
            <a:ext cx="8161020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寻找参数</a:t>
            </a:r>
            <a:r>
              <a:rPr sz="3200" dirty="0">
                <a:solidFill>
                  <a:srgbClr val="FF0000"/>
                </a:solidFill>
                <a:latin typeface="PMingLiU"/>
                <a:cs typeface="PMingLiU"/>
              </a:rPr>
              <a:t>最大似然估计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或者最大后验估计的算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6440" y="4413377"/>
            <a:ext cx="8561070" cy="5181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法，其中概率模型依赖于无法观测的隐藏变量。</a:t>
            </a:r>
            <a:endParaRPr sz="3200">
              <a:latin typeface="PMingLiU"/>
              <a:cs typeface="PMingLiU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23957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941576" y="1036319"/>
            <a:ext cx="4119372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494020" y="1036319"/>
            <a:ext cx="681227" cy="4175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>
                <a:latin typeface="SimSun"/>
                <a:cs typeface="SimSun"/>
              </a:rPr>
              <a:t>期望值（</a:t>
            </a:r>
            <a:r>
              <a:rPr spc="-5" dirty="0"/>
              <a:t>EXPECTED</a:t>
            </a:r>
            <a:r>
              <a:rPr spc="-40" dirty="0"/>
              <a:t> </a:t>
            </a:r>
            <a:r>
              <a:rPr spc="-30" dirty="0"/>
              <a:t>VALUE)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618540" y="1283461"/>
            <a:ext cx="7877809" cy="3721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4965" marR="194310" indent="-342900" algn="just">
              <a:lnSpc>
                <a:spcPct val="100000"/>
              </a:lnSpc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在概率和统计学中，一个随机变量的期望  值是变量的输出值乘以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其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机率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的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总和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，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换  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句话说，期望值是该变量输出值的平均数</a:t>
            </a:r>
            <a:endParaRPr sz="3200" dirty="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-1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200" spc="-75" dirty="0">
                <a:solidFill>
                  <a:srgbClr val="4E3A2F"/>
                </a:solidFill>
                <a:latin typeface="PMingLiU"/>
                <a:cs typeface="PMingLiU"/>
              </a:rPr>
              <a:t>如果</a:t>
            </a:r>
            <a:r>
              <a:rPr sz="3200" spc="-75" dirty="0">
                <a:solidFill>
                  <a:srgbClr val="4E3A2F"/>
                </a:solidFill>
                <a:latin typeface="Garamond"/>
                <a:cs typeface="Garamond"/>
              </a:rPr>
              <a:t>X</a:t>
            </a:r>
            <a:r>
              <a:rPr sz="3200" spc="-75" dirty="0">
                <a:solidFill>
                  <a:srgbClr val="4E3A2F"/>
                </a:solidFill>
                <a:latin typeface="PMingLiU"/>
                <a:cs typeface="PMingLiU"/>
              </a:rPr>
              <a:t>是在概率空间（Ω,</a:t>
            </a:r>
            <a:r>
              <a:rPr sz="3200" spc="55" dirty="0">
                <a:solidFill>
                  <a:srgbClr val="4E3A2F"/>
                </a:solidFill>
                <a:latin typeface="PMingLiU"/>
                <a:cs typeface="PMingLiU"/>
              </a:rPr>
              <a:t> </a:t>
            </a:r>
            <a:r>
              <a:rPr sz="3200" spc="15" dirty="0">
                <a:solidFill>
                  <a:srgbClr val="4E3A2F"/>
                </a:solidFill>
                <a:latin typeface="PMingLiU"/>
                <a:cs typeface="PMingLiU"/>
              </a:rPr>
              <a:t>P）中的一个随机</a:t>
            </a:r>
            <a:endParaRPr sz="3200" dirty="0">
              <a:latin typeface="PMingLiU"/>
              <a:cs typeface="PMingLiU"/>
            </a:endParaRPr>
          </a:p>
          <a:p>
            <a:pPr marL="354965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变量，那么它的期望值</a:t>
            </a:r>
            <a:r>
              <a:rPr sz="3200" dirty="0">
                <a:solidFill>
                  <a:srgbClr val="4E3A2F"/>
                </a:solidFill>
                <a:latin typeface="Garamond"/>
                <a:cs typeface="Garamond"/>
              </a:rPr>
              <a:t>E[X]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的定义是</a:t>
            </a:r>
            <a:endParaRPr sz="3200" dirty="0">
              <a:latin typeface="PMingLiU"/>
              <a:cs typeface="PMingLiU"/>
            </a:endParaRPr>
          </a:p>
          <a:p>
            <a:pPr marL="168910" algn="ctr">
              <a:lnSpc>
                <a:spcPct val="100000"/>
              </a:lnSpc>
              <a:spcBef>
                <a:spcPts val="919"/>
              </a:spcBef>
            </a:pPr>
            <a:r>
              <a:rPr sz="3200" b="1" dirty="0">
                <a:solidFill>
                  <a:srgbClr val="4E3A2F"/>
                </a:solidFill>
                <a:latin typeface="Franklin Gothic Book"/>
                <a:cs typeface="Franklin Gothic Book"/>
              </a:rPr>
              <a:t>E[X] </a:t>
            </a:r>
            <a:r>
              <a:rPr sz="3200" b="1" spc="-5" dirty="0">
                <a:solidFill>
                  <a:srgbClr val="4E3A2F"/>
                </a:solidFill>
                <a:latin typeface="Franklin Gothic Book"/>
                <a:cs typeface="Franklin Gothic Book"/>
              </a:rPr>
              <a:t>= </a:t>
            </a:r>
            <a:r>
              <a:rPr sz="3200" b="1" spc="20" dirty="0">
                <a:solidFill>
                  <a:srgbClr val="4E3A2F"/>
                </a:solidFill>
                <a:latin typeface="Franklin Gothic Book"/>
                <a:cs typeface="Franklin Gothic Book"/>
              </a:rPr>
              <a:t>∫</a:t>
            </a:r>
            <a:r>
              <a:rPr sz="3150" b="1" spc="30" baseline="-21164" dirty="0">
                <a:solidFill>
                  <a:srgbClr val="4E3A2F"/>
                </a:solidFill>
                <a:latin typeface="Franklin Gothic Book"/>
                <a:cs typeface="Franklin Gothic Book"/>
              </a:rPr>
              <a:t>Ω</a:t>
            </a:r>
            <a:r>
              <a:rPr sz="3200" b="1" spc="20" dirty="0">
                <a:solidFill>
                  <a:srgbClr val="4E3A2F"/>
                </a:solidFill>
                <a:latin typeface="Franklin Gothic Book"/>
                <a:cs typeface="Franklin Gothic Book"/>
              </a:rPr>
              <a:t>X</a:t>
            </a:r>
            <a:r>
              <a:rPr sz="3200" b="1" spc="-160" dirty="0">
                <a:solidFill>
                  <a:srgbClr val="4E3A2F"/>
                </a:solidFill>
                <a:latin typeface="Franklin Gothic Book"/>
                <a:cs typeface="Franklin Gothic Book"/>
              </a:rPr>
              <a:t> </a:t>
            </a:r>
            <a:r>
              <a:rPr sz="3200" b="1" spc="5" dirty="0">
                <a:solidFill>
                  <a:srgbClr val="4E3A2F"/>
                </a:solidFill>
                <a:latin typeface="Franklin Gothic Book"/>
                <a:cs typeface="Franklin Gothic Book"/>
              </a:rPr>
              <a:t>dP</a:t>
            </a:r>
            <a:endParaRPr sz="3200" dirty="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720"/>
              </a:spcBef>
              <a:tabLst>
                <a:tab pos="1550035" algn="l"/>
                <a:tab pos="2036445" algn="l"/>
                <a:tab pos="2542540" algn="l"/>
              </a:tabLst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3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150" b="1" spc="67" baseline="-21164" dirty="0" err="1">
                <a:solidFill>
                  <a:srgbClr val="4E3A2F"/>
                </a:solidFill>
                <a:latin typeface="Microsoft YaHei UI"/>
                <a:cs typeface="Microsoft YaHei UI"/>
              </a:rPr>
              <a:t>离散</a:t>
            </a:r>
            <a:r>
              <a:rPr sz="3150" b="1" spc="67" baseline="-21164" dirty="0" smtClean="0">
                <a:solidFill>
                  <a:srgbClr val="4E3A2F"/>
                </a:solidFill>
                <a:latin typeface="Microsoft YaHei UI"/>
                <a:cs typeface="Microsoft YaHei UI"/>
              </a:rPr>
              <a:t>：</a:t>
            </a:r>
            <a:endParaRPr sz="3450" baseline="-15700" dirty="0">
              <a:latin typeface="Cambria Math"/>
              <a:cs typeface="Cambria Math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18540" y="5580481"/>
            <a:ext cx="1795780" cy="4847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1550035" algn="l"/>
              </a:tabLst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135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sz="3150" b="1" spc="67" baseline="-21164" dirty="0" err="1">
                <a:solidFill>
                  <a:srgbClr val="4E3A2F"/>
                </a:solidFill>
                <a:latin typeface="Microsoft YaHei UI"/>
                <a:cs typeface="Microsoft YaHei UI"/>
              </a:rPr>
              <a:t>连续</a:t>
            </a:r>
            <a:r>
              <a:rPr sz="3150" b="1" spc="67" baseline="-21164" dirty="0" smtClean="0">
                <a:solidFill>
                  <a:srgbClr val="4E3A2F"/>
                </a:solidFill>
                <a:latin typeface="Microsoft YaHei UI"/>
                <a:cs typeface="Microsoft YaHei UI"/>
              </a:rPr>
              <a:t>：</a:t>
            </a:r>
            <a:endParaRPr sz="3200" dirty="0">
              <a:latin typeface="Cambria Math"/>
              <a:cs typeface="Cambria Math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6</a:t>
            </a:fld>
            <a:endParaRPr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576" y="4626728"/>
            <a:ext cx="2457394" cy="51315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1576" y="5580481"/>
            <a:ext cx="3421688" cy="8863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33101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5976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>
                <a:latin typeface="SimSun"/>
                <a:cs typeface="SimSun"/>
              </a:rPr>
              <a:t>最大似然估计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52119" y="1568958"/>
            <a:ext cx="8159115" cy="36398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just">
              <a:lnSpc>
                <a:spcPct val="100000"/>
              </a:lnSpc>
            </a:pP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某位同学与一位猎人一起外出打猎，一只野兔 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从前方窜过．只听一声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枪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响，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野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兔应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声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到下，  如果要你推测，这一发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命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中的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子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弹是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谁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打的？</a:t>
            </a:r>
            <a:endParaRPr sz="3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4650">
              <a:latin typeface="Times New Roman"/>
              <a:cs typeface="Times New Roman"/>
            </a:endParaRPr>
          </a:p>
          <a:p>
            <a:pPr marL="12700" marR="5080" algn="just">
              <a:lnSpc>
                <a:spcPct val="100000"/>
              </a:lnSpc>
            </a:pP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——你就会想，只发一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枪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便打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中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，由</a:t>
            </a:r>
            <a:r>
              <a:rPr sz="3200" spc="-15" dirty="0">
                <a:solidFill>
                  <a:srgbClr val="4E3A2F"/>
                </a:solidFill>
                <a:latin typeface="PMingLiU"/>
                <a:cs typeface="PMingLiU"/>
              </a:rPr>
              <a:t>于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猎人命  </a:t>
            </a:r>
            <a:r>
              <a:rPr sz="3200" spc="-5" dirty="0">
                <a:solidFill>
                  <a:srgbClr val="4E3A2F"/>
                </a:solidFill>
                <a:latin typeface="PMingLiU"/>
                <a:cs typeface="PMingLiU"/>
              </a:rPr>
              <a:t>中的概率一般大于这位同学命中的概率，看来  </a:t>
            </a:r>
            <a:r>
              <a:rPr sz="3200" dirty="0">
                <a:solidFill>
                  <a:srgbClr val="4E3A2F"/>
                </a:solidFill>
                <a:latin typeface="PMingLiU"/>
                <a:cs typeface="PMingLiU"/>
              </a:rPr>
              <a:t>这一枪是猎人射中的</a:t>
            </a:r>
            <a:endParaRPr sz="320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90572" y="5163311"/>
            <a:ext cx="5045964" cy="169468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7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33101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5976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>
                <a:latin typeface="SimSun"/>
                <a:cs typeface="SimSun"/>
              </a:rPr>
              <a:t>最大似然估计</a:t>
            </a:r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5600" marR="5080" indent="-342900">
              <a:lnSpc>
                <a:spcPct val="90000"/>
              </a:lnSpc>
              <a:tabLst>
                <a:tab pos="440690" algn="l"/>
              </a:tabLst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		</a:t>
            </a:r>
            <a:r>
              <a:rPr sz="2700" spc="-5" dirty="0"/>
              <a:t>假设我们需要调查我们学校的男生和女生的身高分布。  </a:t>
            </a:r>
            <a:r>
              <a:rPr sz="2700" spc="-10" dirty="0"/>
              <a:t>你在校园里随便地活捉了</a:t>
            </a:r>
            <a:r>
              <a:rPr sz="2700" spc="-10" dirty="0">
                <a:latin typeface="Franklin Gothic Book"/>
                <a:cs typeface="Franklin Gothic Book"/>
              </a:rPr>
              <a:t>100</a:t>
            </a:r>
            <a:r>
              <a:rPr sz="2700" spc="-10" dirty="0"/>
              <a:t>个男生和</a:t>
            </a:r>
            <a:r>
              <a:rPr sz="2700" spc="-10" dirty="0">
                <a:latin typeface="Franklin Gothic Book"/>
                <a:cs typeface="Franklin Gothic Book"/>
              </a:rPr>
              <a:t>100</a:t>
            </a:r>
            <a:r>
              <a:rPr sz="2700" spc="-10" dirty="0"/>
              <a:t>个女生。男  </a:t>
            </a:r>
            <a:r>
              <a:rPr sz="2700" spc="-5" dirty="0"/>
              <a:t>左女右，首先统计抽样得到的</a:t>
            </a:r>
            <a:r>
              <a:rPr sz="2700" spc="-5" dirty="0">
                <a:latin typeface="Franklin Gothic Book"/>
                <a:cs typeface="Franklin Gothic Book"/>
              </a:rPr>
              <a:t>100</a:t>
            </a:r>
            <a:r>
              <a:rPr sz="2700" spc="-5" dirty="0"/>
              <a:t>个男生的身高。假设  </a:t>
            </a:r>
            <a:r>
              <a:rPr sz="2700" dirty="0"/>
              <a:t>他们的身高是服从高斯分布的。但是这个分布的均值</a:t>
            </a:r>
            <a:r>
              <a:rPr sz="2700" dirty="0">
                <a:latin typeface="Franklin Gothic Book"/>
                <a:cs typeface="Franklin Gothic Book"/>
              </a:rPr>
              <a:t>u  </a:t>
            </a:r>
            <a:r>
              <a:rPr sz="2700" spc="-5" dirty="0"/>
              <a:t>和方差</a:t>
            </a:r>
            <a:r>
              <a:rPr sz="2700" spc="-5" dirty="0">
                <a:latin typeface="Franklin Gothic Book"/>
                <a:cs typeface="Franklin Gothic Book"/>
              </a:rPr>
              <a:t>∂</a:t>
            </a:r>
            <a:r>
              <a:rPr sz="2700" spc="-7" baseline="24691" dirty="0">
                <a:latin typeface="Franklin Gothic Book"/>
                <a:cs typeface="Franklin Gothic Book"/>
              </a:rPr>
              <a:t>2</a:t>
            </a:r>
            <a:r>
              <a:rPr sz="2700" spc="-5" dirty="0"/>
              <a:t>我们不知道，这两个参数就是我们要估计的。  记作</a:t>
            </a:r>
            <a:r>
              <a:rPr sz="2700" spc="-5" dirty="0">
                <a:latin typeface="Franklin Gothic Book"/>
                <a:cs typeface="Franklin Gothic Book"/>
              </a:rPr>
              <a:t>θ=[u,</a:t>
            </a:r>
            <a:r>
              <a:rPr sz="2700" spc="-60" dirty="0">
                <a:latin typeface="Franklin Gothic Book"/>
                <a:cs typeface="Franklin Gothic Book"/>
              </a:rPr>
              <a:t> </a:t>
            </a:r>
            <a:r>
              <a:rPr sz="2700" spc="-5" dirty="0">
                <a:latin typeface="Franklin Gothic Book"/>
                <a:cs typeface="Franklin Gothic Book"/>
              </a:rPr>
              <a:t>∂]</a:t>
            </a:r>
            <a:r>
              <a:rPr sz="2700" spc="-7" baseline="24691" dirty="0">
                <a:latin typeface="Franklin Gothic Book"/>
                <a:cs typeface="Franklin Gothic Book"/>
              </a:rPr>
              <a:t>T</a:t>
            </a:r>
            <a:r>
              <a:rPr sz="2700" spc="-5" dirty="0"/>
              <a:t>。</a:t>
            </a:r>
            <a:endParaRPr sz="2700">
              <a:latin typeface="Franklin Gothic Book"/>
              <a:cs typeface="Franklin Gothic Book"/>
            </a:endParaRPr>
          </a:p>
          <a:p>
            <a:pPr marL="12700">
              <a:lnSpc>
                <a:spcPct val="100000"/>
              </a:lnSpc>
              <a:spcBef>
                <a:spcPts val="320"/>
              </a:spcBef>
              <a:tabLst>
                <a:tab pos="354965" algn="l"/>
              </a:tabLst>
            </a:pPr>
            <a:r>
              <a:rPr sz="1900" spc="-5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1900" spc="-5" dirty="0">
                <a:solidFill>
                  <a:srgbClr val="EFA12D"/>
                </a:solidFill>
                <a:latin typeface="Times New Roman"/>
                <a:cs typeface="Times New Roman"/>
              </a:rPr>
              <a:t>	</a:t>
            </a:r>
            <a:r>
              <a:rPr sz="2700" dirty="0"/>
              <a:t>数学语言：</a:t>
            </a:r>
            <a:endParaRPr sz="2700">
              <a:latin typeface="Times New Roman"/>
              <a:cs typeface="Times New Roman"/>
            </a:endParaRPr>
          </a:p>
          <a:p>
            <a:pPr marL="469900" marR="335915">
              <a:lnSpc>
                <a:spcPts val="2590"/>
              </a:lnSpc>
              <a:spcBef>
                <a:spcPts val="630"/>
              </a:spcBef>
            </a:pPr>
            <a:r>
              <a:rPr sz="2400" spc="-5" dirty="0"/>
              <a:t>在学校那么多男生（身高）中，我们独立地按照概率密度  </a:t>
            </a:r>
            <a:r>
              <a:rPr sz="2400" dirty="0">
                <a:latin typeface="Franklin Gothic Book"/>
                <a:cs typeface="Franklin Gothic Book"/>
              </a:rPr>
              <a:t>p(x|θ)</a:t>
            </a:r>
            <a:r>
              <a:rPr sz="2400" dirty="0"/>
              <a:t>抽取</a:t>
            </a:r>
            <a:r>
              <a:rPr sz="2400" spc="-80" dirty="0">
                <a:latin typeface="Franklin Gothic Book"/>
                <a:cs typeface="Franklin Gothic Book"/>
              </a:rPr>
              <a:t>1</a:t>
            </a:r>
            <a:r>
              <a:rPr sz="2400" spc="-5" dirty="0">
                <a:latin typeface="Franklin Gothic Book"/>
                <a:cs typeface="Franklin Gothic Book"/>
              </a:rPr>
              <a:t>00</a:t>
            </a:r>
            <a:r>
              <a:rPr sz="2400" dirty="0"/>
              <a:t>了个（身高），组成样本</a:t>
            </a:r>
            <a:r>
              <a:rPr sz="2400" spc="5" dirty="0"/>
              <a:t>集</a:t>
            </a:r>
            <a:r>
              <a:rPr sz="2400" dirty="0">
                <a:latin typeface="Franklin Gothic Book"/>
                <a:cs typeface="Franklin Gothic Book"/>
              </a:rPr>
              <a:t>X</a:t>
            </a:r>
            <a:r>
              <a:rPr sz="2400" dirty="0"/>
              <a:t>，我们想通过样  本集</a:t>
            </a:r>
            <a:r>
              <a:rPr sz="2400" dirty="0">
                <a:latin typeface="Franklin Gothic Book"/>
                <a:cs typeface="Franklin Gothic Book"/>
              </a:rPr>
              <a:t>X</a:t>
            </a:r>
            <a:r>
              <a:rPr sz="2400" dirty="0"/>
              <a:t>来估计出未知参数</a:t>
            </a:r>
            <a:r>
              <a:rPr sz="2400" dirty="0">
                <a:latin typeface="Franklin Gothic Book"/>
                <a:cs typeface="Franklin Gothic Book"/>
              </a:rPr>
              <a:t>θ</a:t>
            </a:r>
            <a:r>
              <a:rPr sz="2400" dirty="0"/>
              <a:t>。概率密度</a:t>
            </a:r>
            <a:r>
              <a:rPr sz="2400" dirty="0">
                <a:latin typeface="Franklin Gothic Book"/>
                <a:cs typeface="Franklin Gothic Book"/>
              </a:rPr>
              <a:t>p(x|θ)</a:t>
            </a:r>
            <a:r>
              <a:rPr sz="2400" dirty="0"/>
              <a:t>我们知道了是高  </a:t>
            </a:r>
            <a:r>
              <a:rPr sz="2400" spc="-5" dirty="0"/>
              <a:t>斯分布</a:t>
            </a:r>
            <a:r>
              <a:rPr sz="2400" spc="-5" dirty="0">
                <a:latin typeface="Franklin Gothic Book"/>
                <a:cs typeface="Franklin Gothic Book"/>
              </a:rPr>
              <a:t>N(u,∂)</a:t>
            </a:r>
            <a:r>
              <a:rPr sz="2400" spc="-5" dirty="0"/>
              <a:t>的形式，其中的未知参数是</a:t>
            </a:r>
            <a:r>
              <a:rPr sz="2400" spc="-5" dirty="0">
                <a:latin typeface="Franklin Gothic Book"/>
                <a:cs typeface="Franklin Gothic Book"/>
              </a:rPr>
              <a:t>θ=[u,</a:t>
            </a:r>
            <a:r>
              <a:rPr sz="2400" spc="25" dirty="0">
                <a:latin typeface="Franklin Gothic Book"/>
                <a:cs typeface="Franklin Gothic Book"/>
              </a:rPr>
              <a:t> </a:t>
            </a:r>
            <a:r>
              <a:rPr sz="2400" dirty="0">
                <a:latin typeface="Franklin Gothic Book"/>
                <a:cs typeface="Franklin Gothic Book"/>
              </a:rPr>
              <a:t>∂]</a:t>
            </a:r>
            <a:r>
              <a:rPr sz="2400" baseline="24305" dirty="0">
                <a:latin typeface="Franklin Gothic Book"/>
                <a:cs typeface="Franklin Gothic Book"/>
              </a:rPr>
              <a:t>T</a:t>
            </a:r>
            <a:r>
              <a:rPr sz="2400" dirty="0"/>
              <a:t>。</a:t>
            </a:r>
            <a:endParaRPr sz="2400">
              <a:latin typeface="Franklin Gothic Book"/>
              <a:cs typeface="Franklin Gothic Book"/>
            </a:endParaRPr>
          </a:p>
          <a:p>
            <a:pPr marL="469900">
              <a:lnSpc>
                <a:spcPct val="100000"/>
              </a:lnSpc>
              <a:spcBef>
                <a:spcPts val="250"/>
              </a:spcBef>
            </a:pPr>
            <a:r>
              <a:rPr sz="2400" b="1" spc="-5" dirty="0">
                <a:latin typeface="Microsoft YaHei UI"/>
                <a:cs typeface="Microsoft YaHei UI"/>
              </a:rPr>
              <a:t>抽到这</a:t>
            </a:r>
            <a:r>
              <a:rPr sz="2400" b="1" spc="-5" dirty="0">
                <a:latin typeface="Franklin Gothic Book"/>
                <a:cs typeface="Franklin Gothic Book"/>
              </a:rPr>
              <a:t>100</a:t>
            </a:r>
            <a:r>
              <a:rPr sz="2400" b="1" spc="-5" dirty="0">
                <a:latin typeface="Microsoft YaHei UI"/>
                <a:cs typeface="Microsoft YaHei UI"/>
              </a:rPr>
              <a:t>个人的概率：</a:t>
            </a:r>
            <a:endParaRPr sz="2400">
              <a:latin typeface="Microsoft YaHei UI"/>
              <a:cs typeface="Microsoft YaHei UI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8</a:t>
            </a:fld>
            <a:endParaRPr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6143355"/>
            <a:ext cx="6283463" cy="567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2776" y="1036319"/>
            <a:ext cx="3310128" cy="4175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855976" y="1036319"/>
            <a:ext cx="681227" cy="4175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4205"/>
              </a:lnSpc>
            </a:pPr>
            <a:r>
              <a:rPr dirty="0">
                <a:latin typeface="SimSun"/>
                <a:cs typeface="SimSun"/>
              </a:rPr>
              <a:t>最大似然估计</a:t>
            </a: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4935">
              <a:lnSpc>
                <a:spcPts val="1310"/>
              </a:lnSpc>
            </a:pPr>
            <a:fld id="{81D60167-4931-47E6-BA6A-407CBD079E47}" type="slidenum">
              <a:rPr dirty="0"/>
              <a:t>9</a:t>
            </a:fld>
            <a:endParaRPr dirty="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2776" y="1253329"/>
            <a:ext cx="8994140" cy="4925066"/>
          </a:xfrm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664210" indent="-342900">
              <a:lnSpc>
                <a:spcPct val="100000"/>
              </a:lnSpc>
              <a:spcBef>
                <a:spcPts val="5"/>
              </a:spcBef>
            </a:pPr>
            <a:r>
              <a:rPr sz="2250" spc="-10" dirty="0">
                <a:solidFill>
                  <a:srgbClr val="EFA12D"/>
                </a:solidFill>
                <a:latin typeface="Wingdings 2"/>
                <a:cs typeface="Wingdings 2"/>
              </a:rPr>
              <a:t></a:t>
            </a:r>
            <a:r>
              <a:rPr sz="2250" spc="80" dirty="0">
                <a:solidFill>
                  <a:srgbClr val="EFA12D"/>
                </a:solidFill>
                <a:latin typeface="Times New Roman"/>
                <a:cs typeface="Times New Roman"/>
              </a:rPr>
              <a:t> </a:t>
            </a:r>
            <a:r>
              <a:rPr dirty="0"/>
              <a:t>上例中，在学校那么男生中，我一抽就抽到这</a:t>
            </a:r>
            <a:endParaRPr sz="2250" dirty="0">
              <a:latin typeface="Times New Roman"/>
              <a:cs typeface="Times New Roman"/>
            </a:endParaRPr>
          </a:p>
          <a:p>
            <a:pPr marL="664210" marR="6985">
              <a:lnSpc>
                <a:spcPct val="100000"/>
              </a:lnSpc>
              <a:spcBef>
                <a:spcPts val="35"/>
              </a:spcBef>
            </a:pPr>
            <a:r>
              <a:rPr spc="-5" dirty="0">
                <a:latin typeface="Franklin Gothic Book"/>
                <a:cs typeface="Franklin Gothic Book"/>
              </a:rPr>
              <a:t>100</a:t>
            </a:r>
            <a:r>
              <a:rPr spc="-5" dirty="0"/>
              <a:t>个男生（表示身高），而不是其他人，那  是不是表示在整个学校中，这</a:t>
            </a:r>
            <a:r>
              <a:rPr spc="-5" dirty="0">
                <a:latin typeface="Franklin Gothic Book"/>
                <a:cs typeface="Franklin Gothic Book"/>
              </a:rPr>
              <a:t>100</a:t>
            </a:r>
            <a:r>
              <a:rPr spc="-5" dirty="0"/>
              <a:t>个人（的身  </a:t>
            </a:r>
            <a:r>
              <a:rPr spc="-5" dirty="0" err="1"/>
              <a:t>高）出现的概率最大啊</a:t>
            </a:r>
            <a:r>
              <a:rPr spc="-5" dirty="0" smtClean="0"/>
              <a:t>。</a:t>
            </a:r>
            <a:endParaRPr lang="en-US" spc="-5" dirty="0" smtClean="0"/>
          </a:p>
          <a:p>
            <a:pPr marL="1121410" marR="6985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spc="-5" dirty="0" err="1" smtClean="0"/>
              <a:t>那么这个概率怎么表</a:t>
            </a:r>
            <a:r>
              <a:rPr spc="-5" dirty="0" smtClean="0"/>
              <a:t> </a:t>
            </a:r>
            <a:r>
              <a:rPr dirty="0" err="1" smtClean="0"/>
              <a:t>示</a:t>
            </a:r>
            <a:r>
              <a:rPr dirty="0" err="1"/>
              <a:t>？哦，就是上面那个似然函数</a:t>
            </a:r>
            <a:r>
              <a:rPr dirty="0" err="1">
                <a:latin typeface="Franklin Gothic Book"/>
                <a:cs typeface="Franklin Gothic Book"/>
              </a:rPr>
              <a:t>L</a:t>
            </a:r>
            <a:r>
              <a:rPr dirty="0">
                <a:latin typeface="Franklin Gothic Book"/>
                <a:cs typeface="Franklin Gothic Book"/>
              </a:rPr>
              <a:t>(θ</a:t>
            </a:r>
            <a:r>
              <a:rPr dirty="0" smtClean="0">
                <a:latin typeface="Franklin Gothic Book"/>
                <a:cs typeface="Franklin Gothic Book"/>
              </a:rPr>
              <a:t>)</a:t>
            </a:r>
            <a:r>
              <a:rPr dirty="0" smtClean="0"/>
              <a:t>。</a:t>
            </a:r>
            <a:endParaRPr lang="en-US" dirty="0" smtClean="0"/>
          </a:p>
          <a:p>
            <a:pPr marL="1121410" marR="6985" indent="-457200">
              <a:lnSpc>
                <a:spcPct val="100000"/>
              </a:lnSpc>
              <a:spcBef>
                <a:spcPts val="35"/>
              </a:spcBef>
              <a:buFont typeface="Arial" panose="020B0604020202020204" pitchFamily="34" charset="0"/>
              <a:buChar char="•"/>
            </a:pPr>
            <a:r>
              <a:rPr dirty="0" err="1" smtClean="0"/>
              <a:t>所以</a:t>
            </a:r>
            <a:r>
              <a:rPr dirty="0"/>
              <a:t>，  我们就只需要找到一个参数</a:t>
            </a:r>
            <a:r>
              <a:rPr dirty="0">
                <a:latin typeface="Franklin Gothic Book"/>
                <a:cs typeface="Franklin Gothic Book"/>
              </a:rPr>
              <a:t>θ</a:t>
            </a:r>
            <a:r>
              <a:rPr dirty="0"/>
              <a:t>，其对应的似然  </a:t>
            </a:r>
            <a:r>
              <a:rPr spc="-5" dirty="0"/>
              <a:t>函数</a:t>
            </a:r>
            <a:r>
              <a:rPr spc="-5" dirty="0">
                <a:latin typeface="Franklin Gothic Book"/>
                <a:cs typeface="Franklin Gothic Book"/>
              </a:rPr>
              <a:t>L(θ)</a:t>
            </a:r>
            <a:r>
              <a:rPr spc="-5" dirty="0"/>
              <a:t>最大，也就是说抽到这</a:t>
            </a:r>
            <a:r>
              <a:rPr spc="-5" dirty="0">
                <a:latin typeface="Franklin Gothic Book"/>
                <a:cs typeface="Franklin Gothic Book"/>
              </a:rPr>
              <a:t>100</a:t>
            </a:r>
            <a:r>
              <a:rPr spc="-5" dirty="0" smtClean="0"/>
              <a:t>个男生</a:t>
            </a:r>
            <a:r>
              <a:rPr dirty="0" smtClean="0"/>
              <a:t>（</a:t>
            </a:r>
            <a:r>
              <a:rPr dirty="0"/>
              <a:t>的身高）概率最大。这个叫做</a:t>
            </a:r>
            <a:r>
              <a:rPr dirty="0">
                <a:solidFill>
                  <a:srgbClr val="FF0000"/>
                </a:solidFill>
                <a:latin typeface="Franklin Gothic Book"/>
                <a:cs typeface="Franklin Gothic Book"/>
              </a:rPr>
              <a:t>θ</a:t>
            </a:r>
            <a:r>
              <a:rPr dirty="0" smtClean="0">
                <a:solidFill>
                  <a:srgbClr val="FF0000"/>
                </a:solidFill>
              </a:rPr>
              <a:t>的最大似然估计量</a:t>
            </a:r>
            <a:endParaRPr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</TotalTime>
  <Words>844</Words>
  <Application>Microsoft Office PowerPoint</Application>
  <PresentationFormat>全屏显示(4:3)</PresentationFormat>
  <Paragraphs>156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Microsoft YaHei UI</vt:lpstr>
      <vt:lpstr>PMingLiU</vt:lpstr>
      <vt:lpstr>宋体</vt:lpstr>
      <vt:lpstr>宋体</vt:lpstr>
      <vt:lpstr>Arial</vt:lpstr>
      <vt:lpstr>Calibri</vt:lpstr>
      <vt:lpstr>Cambria Math</vt:lpstr>
      <vt:lpstr>Franklin Gothic Book</vt:lpstr>
      <vt:lpstr>Franklin Gothic Medium</vt:lpstr>
      <vt:lpstr>Garamond</vt:lpstr>
      <vt:lpstr>Maiandra GD</vt:lpstr>
      <vt:lpstr>Times New Roman</vt:lpstr>
      <vt:lpstr>Wingdings 2</vt:lpstr>
      <vt:lpstr>Office Theme</vt:lpstr>
      <vt:lpstr>Equation</vt:lpstr>
      <vt:lpstr>EM算法——最大期望算法</vt:lpstr>
      <vt:lpstr>问题的提出</vt:lpstr>
      <vt:lpstr>问题简化</vt:lpstr>
      <vt:lpstr>食堂的大师傅炒了一份菜，要等分成两份给两个人吃</vt:lpstr>
      <vt:lpstr>EM算法</vt:lpstr>
      <vt:lpstr>期望值（EXPECTED VALUE)</vt:lpstr>
      <vt:lpstr>最大似然估计</vt:lpstr>
      <vt:lpstr>最大似然估计</vt:lpstr>
      <vt:lpstr>最大似然估计</vt:lpstr>
      <vt:lpstr>最大似然估计</vt:lpstr>
      <vt:lpstr>最大似然估计</vt:lpstr>
      <vt:lpstr>EXAMPLE</vt:lpstr>
      <vt:lpstr>PowerPoint 演示文稿</vt:lpstr>
      <vt:lpstr>PowerPoint 演示文稿</vt:lpstr>
      <vt:lpstr>最大期望算法</vt:lpstr>
      <vt:lpstr>最大期望算法</vt:lpstr>
      <vt:lpstr>先有鸡还是先有蛋</vt:lpstr>
      <vt:lpstr>亲，还记得ppt开始分菜的厨师么？</vt:lpstr>
      <vt:lpstr>EM：EXPECTTATION MAXIMIZATION</vt:lpstr>
      <vt:lpstr>QUESTIONS</vt:lpstr>
      <vt:lpstr>EM算法推导</vt:lpstr>
      <vt:lpstr>EM算法推导</vt:lpstr>
      <vt:lpstr> 对于参数估计，我们本质上还是想获得一个使似  然函数最大化的那个参数θ，现在与最大似然不同  的只是似然函数式中多了一个未知的变量z</vt:lpstr>
      <vt:lpstr>PowerPoint 演示文稿</vt:lpstr>
      <vt:lpstr>PowerPoint 演示文稿</vt:lpstr>
      <vt:lpstr>EM算法流程</vt:lpstr>
      <vt:lpstr>EM算法缺点</vt:lpstr>
      <vt:lpstr>PROBLEMS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EM算法—— 最大期望算法</dc:title>
  <dc:creator>hust</dc:creator>
  <cp:lastModifiedBy>TangJH</cp:lastModifiedBy>
  <cp:revision>16</cp:revision>
  <dcterms:created xsi:type="dcterms:W3CDTF">2016-11-01T07:06:53Z</dcterms:created>
  <dcterms:modified xsi:type="dcterms:W3CDTF">2016-11-08T10:41:36Z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2013-10-23T00:00:00Z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2016-11-01T00:00:00Z</vt:filetime>
  </property>
</Properties>
</file>